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letter"/>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LeGeyt" initials="KL" lastIdx="1" clrIdx="0">
    <p:extLst>
      <p:ext uri="{19B8F6BF-5375-455C-9EA6-DF929625EA0E}">
        <p15:presenceInfo xmlns:p15="http://schemas.microsoft.com/office/powerpoint/2012/main" userId="a29c83e437facc0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7E95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71" autoAdjust="0"/>
  </p:normalViewPr>
  <p:slideViewPr>
    <p:cSldViewPr>
      <p:cViewPr varScale="1">
        <p:scale>
          <a:sx n="129" d="100"/>
          <a:sy n="129" d="100"/>
        </p:scale>
        <p:origin x="1793" y="1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50" y="-90"/>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7AC028-85B5-4389-B709-4265B3CBA951}" type="doc">
      <dgm:prSet loTypeId="urn:microsoft.com/office/officeart/2005/8/layout/vList4" loCatId="list" qsTypeId="urn:microsoft.com/office/officeart/2005/8/quickstyle/3d1" qsCatId="3D" csTypeId="urn:microsoft.com/office/officeart/2005/8/colors/colorful1" csCatId="colorful" phldr="1"/>
      <dgm:spPr/>
      <dgm:t>
        <a:bodyPr/>
        <a:lstStyle/>
        <a:p>
          <a:endParaRPr lang="en-CA"/>
        </a:p>
      </dgm:t>
    </dgm:pt>
    <dgm:pt modelId="{A2E271B7-4309-4B3E-B880-9CC2CC2A8B6F}">
      <dgm:prSet phldrT="[Text]" custT="1"/>
      <dgm:spPr>
        <a:solidFill>
          <a:srgbClr val="00B050"/>
        </a:solidFill>
      </dgm:spPr>
      <dgm:t>
        <a:bodyPr/>
        <a:lstStyle/>
        <a:p>
          <a:r>
            <a:rPr lang="en-CA" sz="2000" b="1" dirty="0">
              <a:solidFill>
                <a:schemeClr val="tx1"/>
              </a:solidFill>
            </a:rPr>
            <a:t>Sports</a:t>
          </a:r>
        </a:p>
      </dgm:t>
    </dgm:pt>
    <dgm:pt modelId="{B8DD5A2E-5875-4610-A1EA-E3BE4349FA0B}" type="parTrans" cxnId="{5ED05263-806D-4982-90F1-3C4AAB03F0F8}">
      <dgm:prSet/>
      <dgm:spPr/>
      <dgm:t>
        <a:bodyPr/>
        <a:lstStyle/>
        <a:p>
          <a:endParaRPr lang="en-CA" b="1">
            <a:solidFill>
              <a:schemeClr val="tx1"/>
            </a:solidFill>
          </a:endParaRPr>
        </a:p>
      </dgm:t>
    </dgm:pt>
    <dgm:pt modelId="{3EA088F6-1FFA-4555-BDE6-18B88C3434B6}" type="sibTrans" cxnId="{5ED05263-806D-4982-90F1-3C4AAB03F0F8}">
      <dgm:prSet/>
      <dgm:spPr/>
      <dgm:t>
        <a:bodyPr/>
        <a:lstStyle/>
        <a:p>
          <a:endParaRPr lang="en-CA" b="1">
            <a:solidFill>
              <a:schemeClr val="tx1"/>
            </a:solidFill>
          </a:endParaRPr>
        </a:p>
      </dgm:t>
    </dgm:pt>
    <dgm:pt modelId="{89B28408-4E6D-433D-8FF2-A41822ED72BC}">
      <dgm:prSet phldrT="[Text]" custT="1"/>
      <dgm:spPr>
        <a:solidFill>
          <a:srgbClr val="FFFF00"/>
        </a:solidFill>
      </dgm:spPr>
      <dgm:t>
        <a:bodyPr/>
        <a:lstStyle/>
        <a:p>
          <a:r>
            <a:rPr lang="en-CA" sz="2000" b="1" dirty="0">
              <a:solidFill>
                <a:schemeClr val="tx1"/>
              </a:solidFill>
            </a:rPr>
            <a:t>French</a:t>
          </a:r>
        </a:p>
      </dgm:t>
    </dgm:pt>
    <dgm:pt modelId="{79F63B9C-70A3-4B76-BACC-0E5A28F27077}" type="parTrans" cxnId="{CA4998D8-9DAB-421B-A0D8-8CA61F29433E}">
      <dgm:prSet/>
      <dgm:spPr/>
      <dgm:t>
        <a:bodyPr/>
        <a:lstStyle/>
        <a:p>
          <a:endParaRPr lang="en-CA" b="1">
            <a:solidFill>
              <a:schemeClr val="tx1"/>
            </a:solidFill>
          </a:endParaRPr>
        </a:p>
      </dgm:t>
    </dgm:pt>
    <dgm:pt modelId="{6A8F704D-EF77-4CAE-88ED-85BB5F6EC34E}" type="sibTrans" cxnId="{CA4998D8-9DAB-421B-A0D8-8CA61F29433E}">
      <dgm:prSet/>
      <dgm:spPr/>
      <dgm:t>
        <a:bodyPr/>
        <a:lstStyle/>
        <a:p>
          <a:endParaRPr lang="en-CA" b="1">
            <a:solidFill>
              <a:schemeClr val="tx1"/>
            </a:solidFill>
          </a:endParaRPr>
        </a:p>
      </dgm:t>
    </dgm:pt>
    <dgm:pt modelId="{EB158C89-1B9D-40FF-BEDF-D5AF506BBF3E}">
      <dgm:prSet phldrT="[Text]" custT="1"/>
      <dgm:spPr>
        <a:solidFill>
          <a:schemeClr val="accent6">
            <a:lumMod val="75000"/>
          </a:schemeClr>
        </a:solidFill>
      </dgm:spPr>
      <dgm:t>
        <a:bodyPr/>
        <a:lstStyle/>
        <a:p>
          <a:r>
            <a:rPr lang="en-US" sz="2000" b="1" dirty="0">
              <a:solidFill>
                <a:schemeClr val="tx1"/>
              </a:solidFill>
            </a:rPr>
            <a:t>Starr Gymnastics</a:t>
          </a:r>
          <a:endParaRPr lang="en-CA" sz="2000" b="1" dirty="0">
            <a:solidFill>
              <a:schemeClr val="tx1"/>
            </a:solidFill>
          </a:endParaRPr>
        </a:p>
      </dgm:t>
    </dgm:pt>
    <dgm:pt modelId="{084404AF-3912-4613-89BC-8AD6E2CA785A}" type="parTrans" cxnId="{1CA6F5D1-DBA7-495F-A94F-3F2574A4B4B6}">
      <dgm:prSet/>
      <dgm:spPr/>
      <dgm:t>
        <a:bodyPr/>
        <a:lstStyle/>
        <a:p>
          <a:endParaRPr lang="en-CA" b="1">
            <a:solidFill>
              <a:schemeClr val="tx1"/>
            </a:solidFill>
          </a:endParaRPr>
        </a:p>
      </dgm:t>
    </dgm:pt>
    <dgm:pt modelId="{FF325FBF-574A-416C-9F69-F062885C9A33}" type="sibTrans" cxnId="{1CA6F5D1-DBA7-495F-A94F-3F2574A4B4B6}">
      <dgm:prSet/>
      <dgm:spPr/>
      <dgm:t>
        <a:bodyPr/>
        <a:lstStyle/>
        <a:p>
          <a:endParaRPr lang="en-CA" b="1">
            <a:solidFill>
              <a:schemeClr val="tx1"/>
            </a:solidFill>
          </a:endParaRPr>
        </a:p>
      </dgm:t>
    </dgm:pt>
    <dgm:pt modelId="{40189CE1-8824-471C-931D-D2C460DD5B37}">
      <dgm:prSet phldrT="[Text]" custT="1"/>
      <dgm:spPr>
        <a:solidFill>
          <a:srgbClr val="FF0000"/>
        </a:solidFill>
      </dgm:spPr>
      <dgm:t>
        <a:bodyPr/>
        <a:lstStyle/>
        <a:p>
          <a:r>
            <a:rPr lang="en-CA" sz="2000" b="1" dirty="0">
              <a:solidFill>
                <a:schemeClr val="tx1"/>
              </a:solidFill>
            </a:rPr>
            <a:t>Little Ray’s Reptiles</a:t>
          </a:r>
        </a:p>
      </dgm:t>
    </dgm:pt>
    <dgm:pt modelId="{B525252F-39E0-40DE-8496-818EF37C622B}" type="parTrans" cxnId="{63351BF3-01E9-45C4-B837-1D8D256A4F0E}">
      <dgm:prSet/>
      <dgm:spPr/>
      <dgm:t>
        <a:bodyPr/>
        <a:lstStyle/>
        <a:p>
          <a:endParaRPr lang="en-CA" b="1">
            <a:solidFill>
              <a:schemeClr val="tx1"/>
            </a:solidFill>
          </a:endParaRPr>
        </a:p>
      </dgm:t>
    </dgm:pt>
    <dgm:pt modelId="{4553480F-DB8C-4243-977C-3E6386FBEC1C}" type="sibTrans" cxnId="{63351BF3-01E9-45C4-B837-1D8D256A4F0E}">
      <dgm:prSet/>
      <dgm:spPr/>
      <dgm:t>
        <a:bodyPr/>
        <a:lstStyle/>
        <a:p>
          <a:endParaRPr lang="en-CA" b="1">
            <a:solidFill>
              <a:schemeClr val="tx1"/>
            </a:solidFill>
          </a:endParaRPr>
        </a:p>
      </dgm:t>
    </dgm:pt>
    <dgm:pt modelId="{A4543A05-DAE8-411A-A712-AC6E4E561033}">
      <dgm:prSet phldrT="[Text]" custT="1"/>
      <dgm:spPr>
        <a:solidFill>
          <a:srgbClr val="7030A0"/>
        </a:solidFill>
      </dgm:spPr>
      <dgm:t>
        <a:bodyPr/>
        <a:lstStyle/>
        <a:p>
          <a:r>
            <a:rPr lang="en-CA" sz="2000" b="1" dirty="0">
              <a:solidFill>
                <a:schemeClr val="tx1"/>
              </a:solidFill>
            </a:rPr>
            <a:t>Music and Movement</a:t>
          </a:r>
        </a:p>
      </dgm:t>
    </dgm:pt>
    <dgm:pt modelId="{3F4F4628-0820-4D77-84D5-5C12B2677A20}" type="parTrans" cxnId="{3B459947-B179-4D6F-85F3-6707B52EA7E7}">
      <dgm:prSet/>
      <dgm:spPr/>
      <dgm:t>
        <a:bodyPr/>
        <a:lstStyle/>
        <a:p>
          <a:endParaRPr lang="en-CA" b="1">
            <a:solidFill>
              <a:schemeClr val="tx1"/>
            </a:solidFill>
          </a:endParaRPr>
        </a:p>
      </dgm:t>
    </dgm:pt>
    <dgm:pt modelId="{5F1AA055-0580-4392-928F-C6CCC0A9935D}" type="sibTrans" cxnId="{3B459947-B179-4D6F-85F3-6707B52EA7E7}">
      <dgm:prSet/>
      <dgm:spPr/>
      <dgm:t>
        <a:bodyPr/>
        <a:lstStyle/>
        <a:p>
          <a:endParaRPr lang="en-CA" b="1">
            <a:solidFill>
              <a:schemeClr val="tx1"/>
            </a:solidFill>
          </a:endParaRPr>
        </a:p>
      </dgm:t>
    </dgm:pt>
    <dgm:pt modelId="{51D5354B-2198-4255-98F6-C5FE831BAED9}">
      <dgm:prSet phldrT="[Text]" custT="1"/>
      <dgm:spPr>
        <a:solidFill>
          <a:schemeClr val="accent1"/>
        </a:solidFill>
      </dgm:spPr>
      <dgm:t>
        <a:bodyPr/>
        <a:lstStyle/>
        <a:p>
          <a:r>
            <a:rPr lang="en-CA" sz="2000" b="1" dirty="0">
              <a:solidFill>
                <a:schemeClr val="tx1"/>
              </a:solidFill>
            </a:rPr>
            <a:t>Arts and Crafts</a:t>
          </a:r>
        </a:p>
      </dgm:t>
    </dgm:pt>
    <dgm:pt modelId="{E739F072-D137-4C9E-9BD6-D0721E2D6B09}" type="parTrans" cxnId="{30EF4690-5DEB-4EA5-BA9C-DC289F5F9F21}">
      <dgm:prSet/>
      <dgm:spPr/>
      <dgm:t>
        <a:bodyPr/>
        <a:lstStyle/>
        <a:p>
          <a:endParaRPr lang="en-CA" b="1">
            <a:solidFill>
              <a:schemeClr val="tx1"/>
            </a:solidFill>
          </a:endParaRPr>
        </a:p>
      </dgm:t>
    </dgm:pt>
    <dgm:pt modelId="{443B4D8A-1A61-419C-968F-011BD84E7F48}" type="sibTrans" cxnId="{30EF4690-5DEB-4EA5-BA9C-DC289F5F9F21}">
      <dgm:prSet/>
      <dgm:spPr/>
      <dgm:t>
        <a:bodyPr/>
        <a:lstStyle/>
        <a:p>
          <a:endParaRPr lang="en-CA" b="1">
            <a:solidFill>
              <a:schemeClr val="tx1"/>
            </a:solidFill>
          </a:endParaRPr>
        </a:p>
      </dgm:t>
    </dgm:pt>
    <dgm:pt modelId="{03254C6E-9871-4EB3-B607-45AF7F8C6A44}" type="pres">
      <dgm:prSet presAssocID="{177AC028-85B5-4389-B709-4265B3CBA951}" presName="linear" presStyleCnt="0">
        <dgm:presLayoutVars>
          <dgm:dir/>
          <dgm:resizeHandles val="exact"/>
        </dgm:presLayoutVars>
      </dgm:prSet>
      <dgm:spPr/>
    </dgm:pt>
    <dgm:pt modelId="{F3F368B5-60A1-4258-85C3-33C97D21CCAD}" type="pres">
      <dgm:prSet presAssocID="{A2E271B7-4309-4B3E-B880-9CC2CC2A8B6F}" presName="comp" presStyleCnt="0"/>
      <dgm:spPr/>
    </dgm:pt>
    <dgm:pt modelId="{4DAA4E98-9EE1-4E6A-AC86-846DD84E72DB}" type="pres">
      <dgm:prSet presAssocID="{A2E271B7-4309-4B3E-B880-9CC2CC2A8B6F}" presName="box" presStyleLbl="node1" presStyleIdx="0" presStyleCnt="6"/>
      <dgm:spPr/>
    </dgm:pt>
    <dgm:pt modelId="{8B391C26-BB36-4F9C-A643-756CF5CCE626}" type="pres">
      <dgm:prSet presAssocID="{A2E271B7-4309-4B3E-B880-9CC2CC2A8B6F}" presName="img" presStyleLbl="fgImgPlace1" presStyleIdx="0" presStyleCnt="6" custLinFactNeighborX="2103" custLinFactNeighborY="1057"/>
      <dgm:spPr>
        <a:blipFill rotWithShape="1">
          <a:blip xmlns:r="http://schemas.openxmlformats.org/officeDocument/2006/relationships" r:embed="rId1"/>
          <a:srcRect/>
          <a:stretch>
            <a:fillRect t="-10000" b="-10000"/>
          </a:stretch>
        </a:blipFill>
      </dgm:spPr>
    </dgm:pt>
    <dgm:pt modelId="{5D177E3F-BA7C-4D92-86E5-34AAC031C8E2}" type="pres">
      <dgm:prSet presAssocID="{A2E271B7-4309-4B3E-B880-9CC2CC2A8B6F}" presName="text" presStyleLbl="node1" presStyleIdx="0" presStyleCnt="6">
        <dgm:presLayoutVars>
          <dgm:bulletEnabled val="1"/>
        </dgm:presLayoutVars>
      </dgm:prSet>
      <dgm:spPr/>
    </dgm:pt>
    <dgm:pt modelId="{1D10C285-20B1-4F33-8CF6-0E97A1AA14A1}" type="pres">
      <dgm:prSet presAssocID="{3EA088F6-1FFA-4555-BDE6-18B88C3434B6}" presName="spacer" presStyleCnt="0"/>
      <dgm:spPr/>
    </dgm:pt>
    <dgm:pt modelId="{5A020B18-66C8-463C-A747-9BD2CEC56DDC}" type="pres">
      <dgm:prSet presAssocID="{89B28408-4E6D-433D-8FF2-A41822ED72BC}" presName="comp" presStyleCnt="0"/>
      <dgm:spPr/>
    </dgm:pt>
    <dgm:pt modelId="{2708A92D-96A2-46B9-89BB-57CD7F8CE5D8}" type="pres">
      <dgm:prSet presAssocID="{89B28408-4E6D-433D-8FF2-A41822ED72BC}" presName="box" presStyleLbl="node1" presStyleIdx="1" presStyleCnt="6"/>
      <dgm:spPr/>
    </dgm:pt>
    <dgm:pt modelId="{192303ED-4EAF-4CFB-A67F-87E99B7DD266}" type="pres">
      <dgm:prSet presAssocID="{89B28408-4E6D-433D-8FF2-A41822ED72BC}" presName="img" presStyleLbl="fgImgPlace1" presStyleIdx="1" presStyleCnt="6" custLinFactNeighborY="4982"/>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pt>
    <dgm:pt modelId="{64BB29C4-7284-4429-9266-898B46547AB7}" type="pres">
      <dgm:prSet presAssocID="{89B28408-4E6D-433D-8FF2-A41822ED72BC}" presName="text" presStyleLbl="node1" presStyleIdx="1" presStyleCnt="6">
        <dgm:presLayoutVars>
          <dgm:bulletEnabled val="1"/>
        </dgm:presLayoutVars>
      </dgm:prSet>
      <dgm:spPr/>
    </dgm:pt>
    <dgm:pt modelId="{C88E45A9-8AD5-49B7-AEE9-0C953B4A821E}" type="pres">
      <dgm:prSet presAssocID="{6A8F704D-EF77-4CAE-88ED-85BB5F6EC34E}" presName="spacer" presStyleCnt="0"/>
      <dgm:spPr/>
    </dgm:pt>
    <dgm:pt modelId="{DB6DBA3A-B844-40FC-BD09-80094FF638B4}" type="pres">
      <dgm:prSet presAssocID="{EB158C89-1B9D-40FF-BEDF-D5AF506BBF3E}" presName="comp" presStyleCnt="0"/>
      <dgm:spPr/>
    </dgm:pt>
    <dgm:pt modelId="{A67AF325-3B97-4200-BA42-A2862B2B9A7F}" type="pres">
      <dgm:prSet presAssocID="{EB158C89-1B9D-40FF-BEDF-D5AF506BBF3E}" presName="box" presStyleLbl="node1" presStyleIdx="2" presStyleCnt="6"/>
      <dgm:spPr/>
    </dgm:pt>
    <dgm:pt modelId="{F90535D6-2151-4E10-A768-81C194BAD952}" type="pres">
      <dgm:prSet presAssocID="{EB158C89-1B9D-40FF-BEDF-D5AF506BBF3E}" presName="img" presStyleLbl="fgImgPlace1" presStyleIdx="2" presStyleCnt="6" custScaleY="117064"/>
      <dgm:spPr>
        <a:blipFill rotWithShape="1">
          <a:blip xmlns:r="http://schemas.openxmlformats.org/officeDocument/2006/relationships" r:embed="rId3"/>
          <a:srcRect/>
          <a:stretch>
            <a:fillRect t="-21000" b="-21000"/>
          </a:stretch>
        </a:blipFill>
      </dgm:spPr>
    </dgm:pt>
    <dgm:pt modelId="{2DBF3C29-2911-4051-AEF3-9A4BD70CF607}" type="pres">
      <dgm:prSet presAssocID="{EB158C89-1B9D-40FF-BEDF-D5AF506BBF3E}" presName="text" presStyleLbl="node1" presStyleIdx="2" presStyleCnt="6">
        <dgm:presLayoutVars>
          <dgm:bulletEnabled val="1"/>
        </dgm:presLayoutVars>
      </dgm:prSet>
      <dgm:spPr/>
    </dgm:pt>
    <dgm:pt modelId="{6ACCEE4A-9DAE-4E94-BEFC-0C013684E031}" type="pres">
      <dgm:prSet presAssocID="{FF325FBF-574A-416C-9F69-F062885C9A33}" presName="spacer" presStyleCnt="0"/>
      <dgm:spPr/>
    </dgm:pt>
    <dgm:pt modelId="{AA4A15D0-1EC6-4B7D-B2F8-285388F249F8}" type="pres">
      <dgm:prSet presAssocID="{40189CE1-8824-471C-931D-D2C460DD5B37}" presName="comp" presStyleCnt="0"/>
      <dgm:spPr/>
    </dgm:pt>
    <dgm:pt modelId="{99A4A7EA-CD01-4B43-8AC5-DBCA85372F7C}" type="pres">
      <dgm:prSet presAssocID="{40189CE1-8824-471C-931D-D2C460DD5B37}" presName="box" presStyleLbl="node1" presStyleIdx="3" presStyleCnt="6"/>
      <dgm:spPr/>
    </dgm:pt>
    <dgm:pt modelId="{876BED12-1572-453E-B6A9-2131C955B312}" type="pres">
      <dgm:prSet presAssocID="{40189CE1-8824-471C-931D-D2C460DD5B37}" presName="img" presStyleLbl="fgImgPlace1" presStyleIdx="3" presStyleCnt="6" custScaleX="99858"/>
      <dgm:spPr>
        <a:blipFill rotWithShape="1">
          <a:blip xmlns:r="http://schemas.openxmlformats.org/officeDocument/2006/relationships" r:embed="rId4"/>
          <a:srcRect/>
          <a:stretch>
            <a:fillRect t="-8000" b="-8000"/>
          </a:stretch>
        </a:blipFill>
      </dgm:spPr>
    </dgm:pt>
    <dgm:pt modelId="{28B12633-721E-47E6-8885-C308E15044BA}" type="pres">
      <dgm:prSet presAssocID="{40189CE1-8824-471C-931D-D2C460DD5B37}" presName="text" presStyleLbl="node1" presStyleIdx="3" presStyleCnt="6">
        <dgm:presLayoutVars>
          <dgm:bulletEnabled val="1"/>
        </dgm:presLayoutVars>
      </dgm:prSet>
      <dgm:spPr/>
    </dgm:pt>
    <dgm:pt modelId="{D464DB7E-1E85-4B78-BD94-EB442128A841}" type="pres">
      <dgm:prSet presAssocID="{4553480F-DB8C-4243-977C-3E6386FBEC1C}" presName="spacer" presStyleCnt="0"/>
      <dgm:spPr/>
    </dgm:pt>
    <dgm:pt modelId="{E26BA794-D1F9-4B37-BAD1-C818A8424918}" type="pres">
      <dgm:prSet presAssocID="{A4543A05-DAE8-411A-A712-AC6E4E561033}" presName="comp" presStyleCnt="0"/>
      <dgm:spPr/>
    </dgm:pt>
    <dgm:pt modelId="{3103F886-B4A3-49E3-B270-CA38BD00615E}" type="pres">
      <dgm:prSet presAssocID="{A4543A05-DAE8-411A-A712-AC6E4E561033}" presName="box" presStyleLbl="node1" presStyleIdx="4" presStyleCnt="6"/>
      <dgm:spPr/>
    </dgm:pt>
    <dgm:pt modelId="{62936FAB-42C1-40CB-9DAB-48C9B5CE6EE8}" type="pres">
      <dgm:prSet presAssocID="{A4543A05-DAE8-411A-A712-AC6E4E561033}" presName="img" presStyleLbl="fgImgPlace1" presStyleIdx="4" presStyleCnt="6" custLinFactNeighborX="-58" custLinFactNeighborY="3924"/>
      <dgm:spPr>
        <a:blipFill rotWithShape="1">
          <a:blip xmlns:r="http://schemas.openxmlformats.org/officeDocument/2006/relationships" r:embed="rId5"/>
          <a:srcRect/>
          <a:stretch>
            <a:fillRect t="-17000" b="-17000"/>
          </a:stretch>
        </a:blipFill>
      </dgm:spPr>
    </dgm:pt>
    <dgm:pt modelId="{0E633078-44A5-4DAF-818E-BED82FCEED33}" type="pres">
      <dgm:prSet presAssocID="{A4543A05-DAE8-411A-A712-AC6E4E561033}" presName="text" presStyleLbl="node1" presStyleIdx="4" presStyleCnt="6">
        <dgm:presLayoutVars>
          <dgm:bulletEnabled val="1"/>
        </dgm:presLayoutVars>
      </dgm:prSet>
      <dgm:spPr/>
    </dgm:pt>
    <dgm:pt modelId="{BEC6A213-6ED8-4A79-BB7B-D9BBF6F44B9B}" type="pres">
      <dgm:prSet presAssocID="{5F1AA055-0580-4392-928F-C6CCC0A9935D}" presName="spacer" presStyleCnt="0"/>
      <dgm:spPr/>
    </dgm:pt>
    <dgm:pt modelId="{B2C6F214-8932-4A8E-881F-DB49E71B84AE}" type="pres">
      <dgm:prSet presAssocID="{51D5354B-2198-4255-98F6-C5FE831BAED9}" presName="comp" presStyleCnt="0"/>
      <dgm:spPr/>
    </dgm:pt>
    <dgm:pt modelId="{68113777-268B-4985-A4B4-C31E3164CC4B}" type="pres">
      <dgm:prSet presAssocID="{51D5354B-2198-4255-98F6-C5FE831BAED9}" presName="box" presStyleLbl="node1" presStyleIdx="5" presStyleCnt="6" custLinFactY="100000" custLinFactNeighborX="-2174" custLinFactNeighborY="126411"/>
      <dgm:spPr/>
    </dgm:pt>
    <dgm:pt modelId="{FD4C03DF-F611-4B55-B83F-58F917C58B59}" type="pres">
      <dgm:prSet presAssocID="{51D5354B-2198-4255-98F6-C5FE831BAED9}" presName="img" presStyleLbl="fgImgPlace1" presStyleIdx="5" presStyleCnt="6"/>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t="-8000" b="-8000"/>
          </a:stretch>
        </a:blipFill>
      </dgm:spPr>
    </dgm:pt>
    <dgm:pt modelId="{20879DC1-1EEF-4C81-A51A-6B46E63971CC}" type="pres">
      <dgm:prSet presAssocID="{51D5354B-2198-4255-98F6-C5FE831BAED9}" presName="text" presStyleLbl="node1" presStyleIdx="5" presStyleCnt="6">
        <dgm:presLayoutVars>
          <dgm:bulletEnabled val="1"/>
        </dgm:presLayoutVars>
      </dgm:prSet>
      <dgm:spPr/>
    </dgm:pt>
  </dgm:ptLst>
  <dgm:cxnLst>
    <dgm:cxn modelId="{7E65520D-F15F-4139-9244-6C344AD49228}" type="presOf" srcId="{A4543A05-DAE8-411A-A712-AC6E4E561033}" destId="{3103F886-B4A3-49E3-B270-CA38BD00615E}" srcOrd="0" destOrd="0" presId="urn:microsoft.com/office/officeart/2005/8/layout/vList4"/>
    <dgm:cxn modelId="{08015017-A4D3-4A98-A7EB-572F94D7F4CF}" type="presOf" srcId="{51D5354B-2198-4255-98F6-C5FE831BAED9}" destId="{20879DC1-1EEF-4C81-A51A-6B46E63971CC}" srcOrd="1" destOrd="0" presId="urn:microsoft.com/office/officeart/2005/8/layout/vList4"/>
    <dgm:cxn modelId="{74D1ED1B-9C45-4F2D-BE90-B0CDA91BE683}" type="presOf" srcId="{40189CE1-8824-471C-931D-D2C460DD5B37}" destId="{99A4A7EA-CD01-4B43-8AC5-DBCA85372F7C}" srcOrd="0" destOrd="0" presId="urn:microsoft.com/office/officeart/2005/8/layout/vList4"/>
    <dgm:cxn modelId="{D164BC2F-EDB2-4C2D-B236-5CBE81AFB272}" type="presOf" srcId="{177AC028-85B5-4389-B709-4265B3CBA951}" destId="{03254C6E-9871-4EB3-B607-45AF7F8C6A44}" srcOrd="0" destOrd="0" presId="urn:microsoft.com/office/officeart/2005/8/layout/vList4"/>
    <dgm:cxn modelId="{536EEA39-851B-457E-9522-78C0312C4AC8}" type="presOf" srcId="{A4543A05-DAE8-411A-A712-AC6E4E561033}" destId="{0E633078-44A5-4DAF-818E-BED82FCEED33}" srcOrd="1" destOrd="0" presId="urn:microsoft.com/office/officeart/2005/8/layout/vList4"/>
    <dgm:cxn modelId="{225E0A5D-A497-4CD0-96BF-5A20781009CB}" type="presOf" srcId="{A2E271B7-4309-4B3E-B880-9CC2CC2A8B6F}" destId="{5D177E3F-BA7C-4D92-86E5-34AAC031C8E2}" srcOrd="1" destOrd="0" presId="urn:microsoft.com/office/officeart/2005/8/layout/vList4"/>
    <dgm:cxn modelId="{5ED05263-806D-4982-90F1-3C4AAB03F0F8}" srcId="{177AC028-85B5-4389-B709-4265B3CBA951}" destId="{A2E271B7-4309-4B3E-B880-9CC2CC2A8B6F}" srcOrd="0" destOrd="0" parTransId="{B8DD5A2E-5875-4610-A1EA-E3BE4349FA0B}" sibTransId="{3EA088F6-1FFA-4555-BDE6-18B88C3434B6}"/>
    <dgm:cxn modelId="{3B459947-B179-4D6F-85F3-6707B52EA7E7}" srcId="{177AC028-85B5-4389-B709-4265B3CBA951}" destId="{A4543A05-DAE8-411A-A712-AC6E4E561033}" srcOrd="4" destOrd="0" parTransId="{3F4F4628-0820-4D77-84D5-5C12B2677A20}" sibTransId="{5F1AA055-0580-4392-928F-C6CCC0A9935D}"/>
    <dgm:cxn modelId="{4048157C-3E4B-4700-AC06-9EA43BB0FE9B}" type="presOf" srcId="{40189CE1-8824-471C-931D-D2C460DD5B37}" destId="{28B12633-721E-47E6-8885-C308E15044BA}" srcOrd="1" destOrd="0" presId="urn:microsoft.com/office/officeart/2005/8/layout/vList4"/>
    <dgm:cxn modelId="{30EF4690-5DEB-4EA5-BA9C-DC289F5F9F21}" srcId="{177AC028-85B5-4389-B709-4265B3CBA951}" destId="{51D5354B-2198-4255-98F6-C5FE831BAED9}" srcOrd="5" destOrd="0" parTransId="{E739F072-D137-4C9E-9BD6-D0721E2D6B09}" sibTransId="{443B4D8A-1A61-419C-968F-011BD84E7F48}"/>
    <dgm:cxn modelId="{D27A2495-465F-4109-BC60-0F443D10332A}" type="presOf" srcId="{EB158C89-1B9D-40FF-BEDF-D5AF506BBF3E}" destId="{2DBF3C29-2911-4051-AEF3-9A4BD70CF607}" srcOrd="1" destOrd="0" presId="urn:microsoft.com/office/officeart/2005/8/layout/vList4"/>
    <dgm:cxn modelId="{5ED0D29E-E137-4F79-B255-5941F511DDAE}" type="presOf" srcId="{EB158C89-1B9D-40FF-BEDF-D5AF506BBF3E}" destId="{A67AF325-3B97-4200-BA42-A2862B2B9A7F}" srcOrd="0" destOrd="0" presId="urn:microsoft.com/office/officeart/2005/8/layout/vList4"/>
    <dgm:cxn modelId="{2A3EA6B2-B330-4C77-9DAA-37B5D971F400}" type="presOf" srcId="{51D5354B-2198-4255-98F6-C5FE831BAED9}" destId="{68113777-268B-4985-A4B4-C31E3164CC4B}" srcOrd="0" destOrd="0" presId="urn:microsoft.com/office/officeart/2005/8/layout/vList4"/>
    <dgm:cxn modelId="{19FB15C4-DF80-4561-B7DB-42528A8725B1}" type="presOf" srcId="{89B28408-4E6D-433D-8FF2-A41822ED72BC}" destId="{2708A92D-96A2-46B9-89BB-57CD7F8CE5D8}" srcOrd="0" destOrd="0" presId="urn:microsoft.com/office/officeart/2005/8/layout/vList4"/>
    <dgm:cxn modelId="{9304F2CB-4161-4225-9226-BE11DBB247C4}" type="presOf" srcId="{89B28408-4E6D-433D-8FF2-A41822ED72BC}" destId="{64BB29C4-7284-4429-9266-898B46547AB7}" srcOrd="1" destOrd="0" presId="urn:microsoft.com/office/officeart/2005/8/layout/vList4"/>
    <dgm:cxn modelId="{1CA6F5D1-DBA7-495F-A94F-3F2574A4B4B6}" srcId="{177AC028-85B5-4389-B709-4265B3CBA951}" destId="{EB158C89-1B9D-40FF-BEDF-D5AF506BBF3E}" srcOrd="2" destOrd="0" parTransId="{084404AF-3912-4613-89BC-8AD6E2CA785A}" sibTransId="{FF325FBF-574A-416C-9F69-F062885C9A33}"/>
    <dgm:cxn modelId="{CA4998D8-9DAB-421B-A0D8-8CA61F29433E}" srcId="{177AC028-85B5-4389-B709-4265B3CBA951}" destId="{89B28408-4E6D-433D-8FF2-A41822ED72BC}" srcOrd="1" destOrd="0" parTransId="{79F63B9C-70A3-4B76-BACC-0E5A28F27077}" sibTransId="{6A8F704D-EF77-4CAE-88ED-85BB5F6EC34E}"/>
    <dgm:cxn modelId="{7C0D73EE-361E-4536-B89B-9CE81B70E2F0}" type="presOf" srcId="{A2E271B7-4309-4B3E-B880-9CC2CC2A8B6F}" destId="{4DAA4E98-9EE1-4E6A-AC86-846DD84E72DB}" srcOrd="0" destOrd="0" presId="urn:microsoft.com/office/officeart/2005/8/layout/vList4"/>
    <dgm:cxn modelId="{63351BF3-01E9-45C4-B837-1D8D256A4F0E}" srcId="{177AC028-85B5-4389-B709-4265B3CBA951}" destId="{40189CE1-8824-471C-931D-D2C460DD5B37}" srcOrd="3" destOrd="0" parTransId="{B525252F-39E0-40DE-8496-818EF37C622B}" sibTransId="{4553480F-DB8C-4243-977C-3E6386FBEC1C}"/>
    <dgm:cxn modelId="{6F005EFD-1C6F-476D-A3B1-16AB8614AF5D}" type="presParOf" srcId="{03254C6E-9871-4EB3-B607-45AF7F8C6A44}" destId="{F3F368B5-60A1-4258-85C3-33C97D21CCAD}" srcOrd="0" destOrd="0" presId="urn:microsoft.com/office/officeart/2005/8/layout/vList4"/>
    <dgm:cxn modelId="{03CEE7FA-0B7A-4C54-A5D0-15A9518CABD9}" type="presParOf" srcId="{F3F368B5-60A1-4258-85C3-33C97D21CCAD}" destId="{4DAA4E98-9EE1-4E6A-AC86-846DD84E72DB}" srcOrd="0" destOrd="0" presId="urn:microsoft.com/office/officeart/2005/8/layout/vList4"/>
    <dgm:cxn modelId="{C6FB7C96-7C3E-4B50-8372-A4FB9E6CE780}" type="presParOf" srcId="{F3F368B5-60A1-4258-85C3-33C97D21CCAD}" destId="{8B391C26-BB36-4F9C-A643-756CF5CCE626}" srcOrd="1" destOrd="0" presId="urn:microsoft.com/office/officeart/2005/8/layout/vList4"/>
    <dgm:cxn modelId="{274A119C-3826-4BEC-A828-E66406D9703F}" type="presParOf" srcId="{F3F368B5-60A1-4258-85C3-33C97D21CCAD}" destId="{5D177E3F-BA7C-4D92-86E5-34AAC031C8E2}" srcOrd="2" destOrd="0" presId="urn:microsoft.com/office/officeart/2005/8/layout/vList4"/>
    <dgm:cxn modelId="{7C6EF836-0AC9-4687-9386-B496B21622B1}" type="presParOf" srcId="{03254C6E-9871-4EB3-B607-45AF7F8C6A44}" destId="{1D10C285-20B1-4F33-8CF6-0E97A1AA14A1}" srcOrd="1" destOrd="0" presId="urn:microsoft.com/office/officeart/2005/8/layout/vList4"/>
    <dgm:cxn modelId="{067D0A21-BEB6-4C4A-8CC1-1CB251607389}" type="presParOf" srcId="{03254C6E-9871-4EB3-B607-45AF7F8C6A44}" destId="{5A020B18-66C8-463C-A747-9BD2CEC56DDC}" srcOrd="2" destOrd="0" presId="urn:microsoft.com/office/officeart/2005/8/layout/vList4"/>
    <dgm:cxn modelId="{C38F45E0-3EDB-49CB-9487-C6174A0192FB}" type="presParOf" srcId="{5A020B18-66C8-463C-A747-9BD2CEC56DDC}" destId="{2708A92D-96A2-46B9-89BB-57CD7F8CE5D8}" srcOrd="0" destOrd="0" presId="urn:microsoft.com/office/officeart/2005/8/layout/vList4"/>
    <dgm:cxn modelId="{0811A558-AA72-462A-AF9C-CB195785C103}" type="presParOf" srcId="{5A020B18-66C8-463C-A747-9BD2CEC56DDC}" destId="{192303ED-4EAF-4CFB-A67F-87E99B7DD266}" srcOrd="1" destOrd="0" presId="urn:microsoft.com/office/officeart/2005/8/layout/vList4"/>
    <dgm:cxn modelId="{D664170B-8AD2-44C7-8C28-C1AC71E349DB}" type="presParOf" srcId="{5A020B18-66C8-463C-A747-9BD2CEC56DDC}" destId="{64BB29C4-7284-4429-9266-898B46547AB7}" srcOrd="2" destOrd="0" presId="urn:microsoft.com/office/officeart/2005/8/layout/vList4"/>
    <dgm:cxn modelId="{67A28CC0-887C-4E32-AA9A-70DFAA3D5CE6}" type="presParOf" srcId="{03254C6E-9871-4EB3-B607-45AF7F8C6A44}" destId="{C88E45A9-8AD5-49B7-AEE9-0C953B4A821E}" srcOrd="3" destOrd="0" presId="urn:microsoft.com/office/officeart/2005/8/layout/vList4"/>
    <dgm:cxn modelId="{62D48639-85D5-4D42-A2AA-8092FBAEE26F}" type="presParOf" srcId="{03254C6E-9871-4EB3-B607-45AF7F8C6A44}" destId="{DB6DBA3A-B844-40FC-BD09-80094FF638B4}" srcOrd="4" destOrd="0" presId="urn:microsoft.com/office/officeart/2005/8/layout/vList4"/>
    <dgm:cxn modelId="{4E37F156-3181-45CD-97C4-544EB4507942}" type="presParOf" srcId="{DB6DBA3A-B844-40FC-BD09-80094FF638B4}" destId="{A67AF325-3B97-4200-BA42-A2862B2B9A7F}" srcOrd="0" destOrd="0" presId="urn:microsoft.com/office/officeart/2005/8/layout/vList4"/>
    <dgm:cxn modelId="{2FAFB5CC-FA28-49F0-8B76-E9ADA94D59E8}" type="presParOf" srcId="{DB6DBA3A-B844-40FC-BD09-80094FF638B4}" destId="{F90535D6-2151-4E10-A768-81C194BAD952}" srcOrd="1" destOrd="0" presId="urn:microsoft.com/office/officeart/2005/8/layout/vList4"/>
    <dgm:cxn modelId="{3C6CCC66-6624-419D-8F8D-9BD3A624FA2D}" type="presParOf" srcId="{DB6DBA3A-B844-40FC-BD09-80094FF638B4}" destId="{2DBF3C29-2911-4051-AEF3-9A4BD70CF607}" srcOrd="2" destOrd="0" presId="urn:microsoft.com/office/officeart/2005/8/layout/vList4"/>
    <dgm:cxn modelId="{FFB3097D-E22F-4AD1-A564-889CAB9AFA3B}" type="presParOf" srcId="{03254C6E-9871-4EB3-B607-45AF7F8C6A44}" destId="{6ACCEE4A-9DAE-4E94-BEFC-0C013684E031}" srcOrd="5" destOrd="0" presId="urn:microsoft.com/office/officeart/2005/8/layout/vList4"/>
    <dgm:cxn modelId="{AC3B2C55-E1FA-4DD6-AB47-CD530A4EC04E}" type="presParOf" srcId="{03254C6E-9871-4EB3-B607-45AF7F8C6A44}" destId="{AA4A15D0-1EC6-4B7D-B2F8-285388F249F8}" srcOrd="6" destOrd="0" presId="urn:microsoft.com/office/officeart/2005/8/layout/vList4"/>
    <dgm:cxn modelId="{0B06D1A4-ABE5-4C8E-98D2-6FC083931B32}" type="presParOf" srcId="{AA4A15D0-1EC6-4B7D-B2F8-285388F249F8}" destId="{99A4A7EA-CD01-4B43-8AC5-DBCA85372F7C}" srcOrd="0" destOrd="0" presId="urn:microsoft.com/office/officeart/2005/8/layout/vList4"/>
    <dgm:cxn modelId="{B8AB9302-865E-4E6C-B72B-2D0D5294F62B}" type="presParOf" srcId="{AA4A15D0-1EC6-4B7D-B2F8-285388F249F8}" destId="{876BED12-1572-453E-B6A9-2131C955B312}" srcOrd="1" destOrd="0" presId="urn:microsoft.com/office/officeart/2005/8/layout/vList4"/>
    <dgm:cxn modelId="{DC25C62C-8AFC-452B-8555-3B24661C8C4C}" type="presParOf" srcId="{AA4A15D0-1EC6-4B7D-B2F8-285388F249F8}" destId="{28B12633-721E-47E6-8885-C308E15044BA}" srcOrd="2" destOrd="0" presId="urn:microsoft.com/office/officeart/2005/8/layout/vList4"/>
    <dgm:cxn modelId="{CFCCAA6A-6F3C-46E2-B6D7-9200EB4CE9BC}" type="presParOf" srcId="{03254C6E-9871-4EB3-B607-45AF7F8C6A44}" destId="{D464DB7E-1E85-4B78-BD94-EB442128A841}" srcOrd="7" destOrd="0" presId="urn:microsoft.com/office/officeart/2005/8/layout/vList4"/>
    <dgm:cxn modelId="{807B44B6-571F-4408-915F-EFF0CA8408CE}" type="presParOf" srcId="{03254C6E-9871-4EB3-B607-45AF7F8C6A44}" destId="{E26BA794-D1F9-4B37-BAD1-C818A8424918}" srcOrd="8" destOrd="0" presId="urn:microsoft.com/office/officeart/2005/8/layout/vList4"/>
    <dgm:cxn modelId="{2D6DD44C-DBA4-490C-AE35-681FBB7F7529}" type="presParOf" srcId="{E26BA794-D1F9-4B37-BAD1-C818A8424918}" destId="{3103F886-B4A3-49E3-B270-CA38BD00615E}" srcOrd="0" destOrd="0" presId="urn:microsoft.com/office/officeart/2005/8/layout/vList4"/>
    <dgm:cxn modelId="{0BDC08E0-A897-4107-85B8-9BBC6B3BAEC9}" type="presParOf" srcId="{E26BA794-D1F9-4B37-BAD1-C818A8424918}" destId="{62936FAB-42C1-40CB-9DAB-48C9B5CE6EE8}" srcOrd="1" destOrd="0" presId="urn:microsoft.com/office/officeart/2005/8/layout/vList4"/>
    <dgm:cxn modelId="{7389A0BD-8B49-44C1-9F37-4043AD845F04}" type="presParOf" srcId="{E26BA794-D1F9-4B37-BAD1-C818A8424918}" destId="{0E633078-44A5-4DAF-818E-BED82FCEED33}" srcOrd="2" destOrd="0" presId="urn:microsoft.com/office/officeart/2005/8/layout/vList4"/>
    <dgm:cxn modelId="{7114343F-DE35-4E58-87BB-46D582466333}" type="presParOf" srcId="{03254C6E-9871-4EB3-B607-45AF7F8C6A44}" destId="{BEC6A213-6ED8-4A79-BB7B-D9BBF6F44B9B}" srcOrd="9" destOrd="0" presId="urn:microsoft.com/office/officeart/2005/8/layout/vList4"/>
    <dgm:cxn modelId="{637A2733-8B91-4FB7-B42C-C9CDD82249B8}" type="presParOf" srcId="{03254C6E-9871-4EB3-B607-45AF7F8C6A44}" destId="{B2C6F214-8932-4A8E-881F-DB49E71B84AE}" srcOrd="10" destOrd="0" presId="urn:microsoft.com/office/officeart/2005/8/layout/vList4"/>
    <dgm:cxn modelId="{DB5ADF11-ECEC-402E-B279-747091A72B17}" type="presParOf" srcId="{B2C6F214-8932-4A8E-881F-DB49E71B84AE}" destId="{68113777-268B-4985-A4B4-C31E3164CC4B}" srcOrd="0" destOrd="0" presId="urn:microsoft.com/office/officeart/2005/8/layout/vList4"/>
    <dgm:cxn modelId="{FDCAF919-D439-4D11-B5B3-19922A628064}" type="presParOf" srcId="{B2C6F214-8932-4A8E-881F-DB49E71B84AE}" destId="{FD4C03DF-F611-4B55-B83F-58F917C58B59}" srcOrd="1" destOrd="0" presId="urn:microsoft.com/office/officeart/2005/8/layout/vList4"/>
    <dgm:cxn modelId="{796B8119-4E2D-4FC0-85C7-C0F60034107D}" type="presParOf" srcId="{B2C6F214-8932-4A8E-881F-DB49E71B84AE}" destId="{20879DC1-1EEF-4C81-A51A-6B46E63971CC}"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A4E98-9EE1-4E6A-AC86-846DD84E72DB}">
      <dsp:nvSpPr>
        <dsp:cNvPr id="0" name=""/>
        <dsp:cNvSpPr/>
      </dsp:nvSpPr>
      <dsp:spPr>
        <a:xfrm>
          <a:off x="0" y="0"/>
          <a:ext cx="3312368" cy="570653"/>
        </a:xfrm>
        <a:prstGeom prst="roundRect">
          <a:avLst>
            <a:gd name="adj" fmla="val 10000"/>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b="1" kern="1200" dirty="0">
              <a:solidFill>
                <a:schemeClr val="tx1"/>
              </a:solidFill>
            </a:rPr>
            <a:t>Sports</a:t>
          </a:r>
        </a:p>
      </dsp:txBody>
      <dsp:txXfrm>
        <a:off x="719538" y="0"/>
        <a:ext cx="2592829" cy="570653"/>
      </dsp:txXfrm>
    </dsp:sp>
    <dsp:sp modelId="{8B391C26-BB36-4F9C-A643-756CF5CCE626}">
      <dsp:nvSpPr>
        <dsp:cNvPr id="0" name=""/>
        <dsp:cNvSpPr/>
      </dsp:nvSpPr>
      <dsp:spPr>
        <a:xfrm>
          <a:off x="70997" y="61890"/>
          <a:ext cx="662473" cy="456522"/>
        </a:xfrm>
        <a:prstGeom prst="roundRect">
          <a:avLst>
            <a:gd name="adj" fmla="val 10000"/>
          </a:avLst>
        </a:prstGeom>
        <a:blipFill rotWithShape="1">
          <a:blip xmlns:r="http://schemas.openxmlformats.org/officeDocument/2006/relationships" r:embed="rId1"/>
          <a:srcRect/>
          <a:stretch>
            <a:fillRect t="-10000" b="-10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708A92D-96A2-46B9-89BB-57CD7F8CE5D8}">
      <dsp:nvSpPr>
        <dsp:cNvPr id="0" name=""/>
        <dsp:cNvSpPr/>
      </dsp:nvSpPr>
      <dsp:spPr>
        <a:xfrm>
          <a:off x="0" y="627718"/>
          <a:ext cx="3312368" cy="570653"/>
        </a:xfrm>
        <a:prstGeom prst="roundRect">
          <a:avLst>
            <a:gd name="adj" fmla="val 10000"/>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b="1" kern="1200" dirty="0">
              <a:solidFill>
                <a:schemeClr val="tx1"/>
              </a:solidFill>
            </a:rPr>
            <a:t>French</a:t>
          </a:r>
        </a:p>
      </dsp:txBody>
      <dsp:txXfrm>
        <a:off x="719538" y="627718"/>
        <a:ext cx="2592829" cy="570653"/>
      </dsp:txXfrm>
    </dsp:sp>
    <dsp:sp modelId="{192303ED-4EAF-4CFB-A67F-87E99B7DD266}">
      <dsp:nvSpPr>
        <dsp:cNvPr id="0" name=""/>
        <dsp:cNvSpPr/>
      </dsp:nvSpPr>
      <dsp:spPr>
        <a:xfrm>
          <a:off x="57065" y="707527"/>
          <a:ext cx="662473" cy="45652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67AF325-3B97-4200-BA42-A2862B2B9A7F}">
      <dsp:nvSpPr>
        <dsp:cNvPr id="0" name=""/>
        <dsp:cNvSpPr/>
      </dsp:nvSpPr>
      <dsp:spPr>
        <a:xfrm>
          <a:off x="0" y="1255436"/>
          <a:ext cx="3312368" cy="570653"/>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tx1"/>
              </a:solidFill>
            </a:rPr>
            <a:t>Starr Gymnastics</a:t>
          </a:r>
          <a:endParaRPr lang="en-CA" sz="2000" b="1" kern="1200" dirty="0">
            <a:solidFill>
              <a:schemeClr val="tx1"/>
            </a:solidFill>
          </a:endParaRPr>
        </a:p>
      </dsp:txBody>
      <dsp:txXfrm>
        <a:off x="719538" y="1255436"/>
        <a:ext cx="2592829" cy="570653"/>
      </dsp:txXfrm>
    </dsp:sp>
    <dsp:sp modelId="{F90535D6-2151-4E10-A768-81C194BAD952}">
      <dsp:nvSpPr>
        <dsp:cNvPr id="0" name=""/>
        <dsp:cNvSpPr/>
      </dsp:nvSpPr>
      <dsp:spPr>
        <a:xfrm>
          <a:off x="57065" y="1273551"/>
          <a:ext cx="662473" cy="534423"/>
        </a:xfrm>
        <a:prstGeom prst="roundRect">
          <a:avLst>
            <a:gd name="adj" fmla="val 10000"/>
          </a:avLst>
        </a:prstGeom>
        <a:blipFill rotWithShape="1">
          <a:blip xmlns:r="http://schemas.openxmlformats.org/officeDocument/2006/relationships" r:embed="rId3"/>
          <a:srcRect/>
          <a:stretch>
            <a:fillRect t="-21000" b="-21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9A4A7EA-CD01-4B43-8AC5-DBCA85372F7C}">
      <dsp:nvSpPr>
        <dsp:cNvPr id="0" name=""/>
        <dsp:cNvSpPr/>
      </dsp:nvSpPr>
      <dsp:spPr>
        <a:xfrm>
          <a:off x="0" y="1883155"/>
          <a:ext cx="3312368" cy="570653"/>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b="1" kern="1200" dirty="0">
              <a:solidFill>
                <a:schemeClr val="tx1"/>
              </a:solidFill>
            </a:rPr>
            <a:t>Little Ray’s Reptiles</a:t>
          </a:r>
        </a:p>
      </dsp:txBody>
      <dsp:txXfrm>
        <a:off x="719538" y="1883155"/>
        <a:ext cx="2592829" cy="570653"/>
      </dsp:txXfrm>
    </dsp:sp>
    <dsp:sp modelId="{876BED12-1572-453E-B6A9-2131C955B312}">
      <dsp:nvSpPr>
        <dsp:cNvPr id="0" name=""/>
        <dsp:cNvSpPr/>
      </dsp:nvSpPr>
      <dsp:spPr>
        <a:xfrm>
          <a:off x="57535" y="1940220"/>
          <a:ext cx="661532" cy="456522"/>
        </a:xfrm>
        <a:prstGeom prst="roundRect">
          <a:avLst>
            <a:gd name="adj" fmla="val 10000"/>
          </a:avLst>
        </a:prstGeom>
        <a:blipFill rotWithShape="1">
          <a:blip xmlns:r="http://schemas.openxmlformats.org/officeDocument/2006/relationships" r:embed="rId4"/>
          <a:srcRect/>
          <a:stretch>
            <a:fillRect t="-8000" b="-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103F886-B4A3-49E3-B270-CA38BD00615E}">
      <dsp:nvSpPr>
        <dsp:cNvPr id="0" name=""/>
        <dsp:cNvSpPr/>
      </dsp:nvSpPr>
      <dsp:spPr>
        <a:xfrm>
          <a:off x="0" y="2510873"/>
          <a:ext cx="3312368" cy="570653"/>
        </a:xfrm>
        <a:prstGeom prst="roundRect">
          <a:avLst>
            <a:gd name="adj" fmla="val 10000"/>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b="1" kern="1200" dirty="0">
              <a:solidFill>
                <a:schemeClr val="tx1"/>
              </a:solidFill>
            </a:rPr>
            <a:t>Music and Movement</a:t>
          </a:r>
        </a:p>
      </dsp:txBody>
      <dsp:txXfrm>
        <a:off x="719538" y="2510873"/>
        <a:ext cx="2592829" cy="570653"/>
      </dsp:txXfrm>
    </dsp:sp>
    <dsp:sp modelId="{62936FAB-42C1-40CB-9DAB-48C9B5CE6EE8}">
      <dsp:nvSpPr>
        <dsp:cNvPr id="0" name=""/>
        <dsp:cNvSpPr/>
      </dsp:nvSpPr>
      <dsp:spPr>
        <a:xfrm>
          <a:off x="56681" y="2585852"/>
          <a:ext cx="662473" cy="456522"/>
        </a:xfrm>
        <a:prstGeom prst="roundRect">
          <a:avLst>
            <a:gd name="adj" fmla="val 10000"/>
          </a:avLst>
        </a:prstGeom>
        <a:blipFill rotWithShape="1">
          <a:blip xmlns:r="http://schemas.openxmlformats.org/officeDocument/2006/relationships" r:embed="rId5"/>
          <a:srcRect/>
          <a:stretch>
            <a:fillRect t="-17000" b="-17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8113777-268B-4985-A4B4-C31E3164CC4B}">
      <dsp:nvSpPr>
        <dsp:cNvPr id="0" name=""/>
        <dsp:cNvSpPr/>
      </dsp:nvSpPr>
      <dsp:spPr>
        <a:xfrm>
          <a:off x="0" y="3139497"/>
          <a:ext cx="3312368" cy="570653"/>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b="1" kern="1200" dirty="0">
              <a:solidFill>
                <a:schemeClr val="tx1"/>
              </a:solidFill>
            </a:rPr>
            <a:t>Arts and Crafts</a:t>
          </a:r>
        </a:p>
      </dsp:txBody>
      <dsp:txXfrm>
        <a:off x="719538" y="3139497"/>
        <a:ext cx="2592829" cy="570653"/>
      </dsp:txXfrm>
    </dsp:sp>
    <dsp:sp modelId="{FD4C03DF-F611-4B55-B83F-58F917C58B59}">
      <dsp:nvSpPr>
        <dsp:cNvPr id="0" name=""/>
        <dsp:cNvSpPr/>
      </dsp:nvSpPr>
      <dsp:spPr>
        <a:xfrm>
          <a:off x="57065" y="3195657"/>
          <a:ext cx="662473" cy="456522"/>
        </a:xfrm>
        <a:prstGeom prst="roundRect">
          <a:avLst>
            <a:gd name="adj" fmla="val 1000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t="-8000" b="-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1700" cy="461804"/>
          </a:xfrm>
          <a:prstGeom prst="rect">
            <a:avLst/>
          </a:prstGeom>
        </p:spPr>
        <p:txBody>
          <a:bodyPr vert="horz" lIns="108315" tIns="54157" rIns="108315" bIns="54157" rtlCol="0"/>
          <a:lstStyle>
            <a:lvl1pPr algn="l">
              <a:defRPr sz="1400"/>
            </a:lvl1pPr>
          </a:lstStyle>
          <a:p>
            <a:endParaRPr lang="en-CA"/>
          </a:p>
        </p:txBody>
      </p:sp>
      <p:sp>
        <p:nvSpPr>
          <p:cNvPr id="3" name="Date Placeholder 2"/>
          <p:cNvSpPr>
            <a:spLocks noGrp="1"/>
          </p:cNvSpPr>
          <p:nvPr>
            <p:ph type="dt" idx="1"/>
          </p:nvPr>
        </p:nvSpPr>
        <p:spPr>
          <a:xfrm>
            <a:off x="3936770" y="2"/>
            <a:ext cx="3011700" cy="461804"/>
          </a:xfrm>
          <a:prstGeom prst="rect">
            <a:avLst/>
          </a:prstGeom>
        </p:spPr>
        <p:txBody>
          <a:bodyPr vert="horz" lIns="108315" tIns="54157" rIns="108315" bIns="54157" rtlCol="0"/>
          <a:lstStyle>
            <a:lvl1pPr algn="r">
              <a:defRPr sz="1400"/>
            </a:lvl1pPr>
          </a:lstStyle>
          <a:p>
            <a:fld id="{335CF352-BE2C-40F6-9D2E-470F6E1A61EE}" type="datetimeFigureOut">
              <a:rPr lang="en-CA" smtClean="0"/>
              <a:t>2024-01-23</a:t>
            </a:fld>
            <a:endParaRPr lang="en-CA"/>
          </a:p>
        </p:txBody>
      </p:sp>
      <p:sp>
        <p:nvSpPr>
          <p:cNvPr id="4" name="Slide Image Placeholder 3"/>
          <p:cNvSpPr>
            <a:spLocks noGrp="1" noRot="1" noChangeAspect="1"/>
          </p:cNvSpPr>
          <p:nvPr>
            <p:ph type="sldImg" idx="2"/>
          </p:nvPr>
        </p:nvSpPr>
        <p:spPr>
          <a:xfrm>
            <a:off x="1168400" y="693738"/>
            <a:ext cx="4613275" cy="3460750"/>
          </a:xfrm>
          <a:prstGeom prst="rect">
            <a:avLst/>
          </a:prstGeom>
          <a:noFill/>
          <a:ln w="12700">
            <a:solidFill>
              <a:prstClr val="black"/>
            </a:solidFill>
          </a:ln>
        </p:spPr>
        <p:txBody>
          <a:bodyPr vert="horz" lIns="108315" tIns="54157" rIns="108315" bIns="54157" rtlCol="0" anchor="ctr"/>
          <a:lstStyle/>
          <a:p>
            <a:endParaRPr lang="en-CA"/>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108315" tIns="54157" rIns="108315" bIns="541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2" y="8772669"/>
            <a:ext cx="3011700" cy="461804"/>
          </a:xfrm>
          <a:prstGeom prst="rect">
            <a:avLst/>
          </a:prstGeom>
        </p:spPr>
        <p:txBody>
          <a:bodyPr vert="horz" lIns="108315" tIns="54157" rIns="108315" bIns="54157" rtlCol="0" anchor="b"/>
          <a:lstStyle>
            <a:lvl1pPr algn="l">
              <a:defRPr sz="1400"/>
            </a:lvl1pPr>
          </a:lstStyle>
          <a:p>
            <a:endParaRPr lang="en-CA"/>
          </a:p>
        </p:txBody>
      </p:sp>
      <p:sp>
        <p:nvSpPr>
          <p:cNvPr id="7" name="Slide Number Placeholder 6"/>
          <p:cNvSpPr>
            <a:spLocks noGrp="1"/>
          </p:cNvSpPr>
          <p:nvPr>
            <p:ph type="sldNum" sz="quarter" idx="5"/>
          </p:nvPr>
        </p:nvSpPr>
        <p:spPr>
          <a:xfrm>
            <a:off x="3936770" y="8772669"/>
            <a:ext cx="3011700" cy="461804"/>
          </a:xfrm>
          <a:prstGeom prst="rect">
            <a:avLst/>
          </a:prstGeom>
        </p:spPr>
        <p:txBody>
          <a:bodyPr vert="horz" lIns="108315" tIns="54157" rIns="108315" bIns="54157" rtlCol="0" anchor="b"/>
          <a:lstStyle>
            <a:lvl1pPr algn="r">
              <a:defRPr sz="1400"/>
            </a:lvl1pPr>
          </a:lstStyle>
          <a:p>
            <a:fld id="{905FF0C1-591C-4652-B2A4-9FFB1C6D688C}" type="slidenum">
              <a:rPr lang="en-CA" smtClean="0"/>
              <a:t>‹#›</a:t>
            </a:fld>
            <a:endParaRPr lang="en-CA"/>
          </a:p>
        </p:txBody>
      </p:sp>
    </p:spTree>
    <p:extLst>
      <p:ext uri="{BB962C8B-B14F-4D97-AF65-F5344CB8AC3E}">
        <p14:creationId xmlns:p14="http://schemas.microsoft.com/office/powerpoint/2010/main" val="1271057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9"/>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2024-01-23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71083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2024-01-23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327467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42"/>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2024-01-23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7150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2024-01-23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428524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4"/>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ED102-74BA-4D80-8C57-F10DA7B8D325}" type="datetimeFigureOut">
              <a:rPr lang="en-CA" smtClean="0"/>
              <a:t>2024-01-23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383292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1"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767ED102-74BA-4D80-8C57-F10DA7B8D325}" type="datetimeFigureOut">
              <a:rPr lang="en-CA" smtClean="0"/>
              <a:t>2024-01-23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7972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767ED102-74BA-4D80-8C57-F10DA7B8D325}" type="datetimeFigureOut">
              <a:rPr lang="en-CA" smtClean="0"/>
              <a:t>2024-01-23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84670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767ED102-74BA-4D80-8C57-F10DA7B8D325}" type="datetimeFigureOut">
              <a:rPr lang="en-CA" smtClean="0"/>
              <a:t>2024-01-23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61537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ED102-74BA-4D80-8C57-F10DA7B8D325}" type="datetimeFigureOut">
              <a:rPr lang="en-CA" smtClean="0"/>
              <a:t>2024-01-23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412877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7ED102-74BA-4D80-8C57-F10DA7B8D325}" type="datetimeFigureOut">
              <a:rPr lang="en-CA" smtClean="0"/>
              <a:t>2024-01-23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26939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7ED102-74BA-4D80-8C57-F10DA7B8D325}" type="datetimeFigureOut">
              <a:rPr lang="en-CA" smtClean="0"/>
              <a:t>2024-01-23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80814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1"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ED102-74BA-4D80-8C57-F10DA7B8D325}" type="datetimeFigureOut">
              <a:rPr lang="en-CA" smtClean="0"/>
              <a:t>2024-01-23</a:t>
            </a:fld>
            <a:endParaRPr lang="en-CA"/>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0893-E5DB-4C58-B3C4-BA9C4A6EC6CA}" type="slidenum">
              <a:rPr lang="en-CA" smtClean="0"/>
              <a:t>‹#›</a:t>
            </a:fld>
            <a:endParaRPr lang="en-CA"/>
          </a:p>
        </p:txBody>
      </p:sp>
    </p:spTree>
    <p:extLst>
      <p:ext uri="{BB962C8B-B14F-4D97-AF65-F5344CB8AC3E}">
        <p14:creationId xmlns:p14="http://schemas.microsoft.com/office/powerpoint/2010/main" val="363990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hyperlink" Target="mailto:info@leitrimmontessori.com"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34865183"/>
              </p:ext>
            </p:extLst>
          </p:nvPr>
        </p:nvGraphicFramePr>
        <p:xfrm>
          <a:off x="5436096" y="2455153"/>
          <a:ext cx="3312368" cy="3710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572000" y="-99392"/>
            <a:ext cx="4966860" cy="2554545"/>
          </a:xfrm>
          <a:prstGeom prst="rect">
            <a:avLst/>
          </a:prstGeom>
          <a:noFill/>
        </p:spPr>
        <p:txBody>
          <a:bodyPr wrap="square" lIns="91440" tIns="45720" rIns="91440" bIns="45720">
            <a:spAutoFit/>
          </a:bodyPr>
          <a:lstStyle/>
          <a:p>
            <a:pPr algn="ctr"/>
            <a:endParaRPr lang="en-US" sz="4000" b="1" cap="none" spc="0" dirty="0">
              <a:ln w="10541" cmpd="sng">
                <a:solidFill>
                  <a:srgbClr val="FF0000"/>
                </a:solidFill>
                <a:prstDash val="solid"/>
              </a:ln>
              <a:effectLst/>
              <a:latin typeface="Century Gothic" pitchFamily="34" charset="0"/>
            </a:endParaRPr>
          </a:p>
          <a:p>
            <a:pPr algn="ctr"/>
            <a:endParaRPr lang="en-US" sz="4000" b="1" dirty="0">
              <a:ln w="10541" cmpd="sng">
                <a:solidFill>
                  <a:srgbClr val="FF0000"/>
                </a:solidFill>
                <a:prstDash val="solid"/>
              </a:ln>
              <a:latin typeface="Century Gothic" pitchFamily="34" charset="0"/>
            </a:endParaRPr>
          </a:p>
          <a:p>
            <a:pPr algn="ctr"/>
            <a:r>
              <a:rPr lang="en-US" sz="4000" b="1" cap="none" spc="0" dirty="0">
                <a:ln w="10541" cmpd="sng">
                  <a:solidFill>
                    <a:srgbClr val="FF0000"/>
                  </a:solidFill>
                  <a:prstDash val="solid"/>
                </a:ln>
                <a:effectLst/>
                <a:latin typeface="Century Gothic" pitchFamily="34" charset="0"/>
              </a:rPr>
              <a:t>Summer </a:t>
            </a:r>
          </a:p>
          <a:p>
            <a:pPr algn="ctr">
              <a:tabLst>
                <a:tab pos="3052763" algn="l"/>
              </a:tabLst>
            </a:pPr>
            <a:r>
              <a:rPr lang="en-US" sz="4000" b="1" cap="none" spc="0" dirty="0">
                <a:ln w="10541" cmpd="sng">
                  <a:solidFill>
                    <a:srgbClr val="FF0000"/>
                  </a:solidFill>
                  <a:prstDash val="solid"/>
                </a:ln>
                <a:effectLst/>
                <a:latin typeface="Century Gothic" pitchFamily="34" charset="0"/>
              </a:rPr>
              <a:t>Program 2024</a:t>
            </a:r>
          </a:p>
        </p:txBody>
      </p:sp>
      <p:sp>
        <p:nvSpPr>
          <p:cNvPr id="7" name="TextBox 6"/>
          <p:cNvSpPr txBox="1"/>
          <p:nvPr/>
        </p:nvSpPr>
        <p:spPr>
          <a:xfrm>
            <a:off x="5451152" y="6224375"/>
            <a:ext cx="3456384" cy="553998"/>
          </a:xfrm>
          <a:prstGeom prst="rect">
            <a:avLst/>
          </a:prstGeom>
          <a:noFill/>
        </p:spPr>
        <p:txBody>
          <a:bodyPr wrap="square" rtlCol="0">
            <a:spAutoFit/>
          </a:bodyPr>
          <a:lstStyle/>
          <a:p>
            <a:pPr algn="ctr"/>
            <a:r>
              <a:rPr lang="en-US" sz="1000" b="1" dirty="0">
                <a:latin typeface="Century Gothic" pitchFamily="34" charset="0"/>
              </a:rPr>
              <a:t>4861 Bank St., Gloucester, ON   </a:t>
            </a:r>
            <a:br>
              <a:rPr lang="en-US" sz="1000" b="1" dirty="0">
                <a:latin typeface="Century Gothic" pitchFamily="34" charset="0"/>
              </a:rPr>
            </a:br>
            <a:r>
              <a:rPr lang="en-US" sz="1000" b="1" dirty="0">
                <a:latin typeface="Century Gothic" pitchFamily="34" charset="0"/>
              </a:rPr>
              <a:t>(613) 822-6848 www.leitrimmontessori.com</a:t>
            </a:r>
            <a:endParaRPr lang="en-CA" sz="1000" dirty="0">
              <a:latin typeface="Century Gothic" pitchFamily="34" charset="0"/>
            </a:endParaRPr>
          </a:p>
          <a:p>
            <a:pPr algn="ctr"/>
            <a:r>
              <a:rPr lang="en-CA" sz="1000" b="1" dirty="0">
                <a:latin typeface="Century Gothic" pitchFamily="34" charset="0"/>
              </a:rPr>
              <a:t>info@leitrimmontessori.com</a:t>
            </a:r>
          </a:p>
        </p:txBody>
      </p:sp>
      <p:sp>
        <p:nvSpPr>
          <p:cNvPr id="8" name="Vertical Scroll 7"/>
          <p:cNvSpPr/>
          <p:nvPr/>
        </p:nvSpPr>
        <p:spPr>
          <a:xfrm>
            <a:off x="43891" y="23875"/>
            <a:ext cx="4320480" cy="6731009"/>
          </a:xfrm>
          <a:prstGeom prst="verticalScroll">
            <a:avLst>
              <a:gd name="adj" fmla="val 8616"/>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9" name="TextBox 8"/>
          <p:cNvSpPr txBox="1"/>
          <p:nvPr/>
        </p:nvSpPr>
        <p:spPr>
          <a:xfrm>
            <a:off x="397228" y="396744"/>
            <a:ext cx="3456384" cy="7094250"/>
          </a:xfrm>
          <a:prstGeom prst="rect">
            <a:avLst/>
          </a:prstGeom>
          <a:noFill/>
        </p:spPr>
        <p:txBody>
          <a:bodyPr wrap="square" rtlCol="0">
            <a:spAutoFit/>
          </a:bodyPr>
          <a:lstStyle/>
          <a:p>
            <a:pPr algn="ctr"/>
            <a:r>
              <a:rPr lang="en-CA" b="1" dirty="0">
                <a:ln w="12700" cmpd="sng">
                  <a:solidFill>
                    <a:srgbClr val="00B050"/>
                  </a:solidFill>
                  <a:prstDash val="solid"/>
                  <a:miter lim="800000"/>
                </a:ln>
                <a:effectLst>
                  <a:outerShdw blurRad="50800" algn="tl" rotWithShape="0">
                    <a:srgbClr val="000000"/>
                  </a:outerShdw>
                </a:effectLst>
                <a:latin typeface="Century Gothic" pitchFamily="34" charset="0"/>
              </a:rPr>
              <a:t>Registration Form</a:t>
            </a:r>
          </a:p>
          <a:p>
            <a:r>
              <a:rPr lang="en-CA" sz="1100" dirty="0">
                <a:latin typeface="Century Gothic" pitchFamily="34" charset="0"/>
              </a:rPr>
              <a:t>Child’s Name</a:t>
            </a:r>
            <a:r>
              <a:rPr lang="en-CA" sz="1000" dirty="0">
                <a:latin typeface="Century Gothic" pitchFamily="34" charset="0"/>
              </a:rPr>
              <a:t>:____________________________________</a:t>
            </a:r>
          </a:p>
          <a:p>
            <a:r>
              <a:rPr lang="en-CA" sz="1100" dirty="0">
                <a:latin typeface="Century Gothic" pitchFamily="34" charset="0"/>
              </a:rPr>
              <a:t>Parents Names</a:t>
            </a:r>
            <a:r>
              <a:rPr lang="en-CA" sz="1200" dirty="0">
                <a:latin typeface="Century Gothic" pitchFamily="34" charset="0"/>
              </a:rPr>
              <a:t>:_____________________________</a:t>
            </a:r>
            <a:br>
              <a:rPr lang="en-CA" sz="1200" dirty="0">
                <a:latin typeface="Century Gothic" pitchFamily="34" charset="0"/>
              </a:rPr>
            </a:br>
            <a:endParaRPr lang="en-CA" sz="600" dirty="0">
              <a:latin typeface="Century Gothic" pitchFamily="34" charset="0"/>
            </a:endParaRPr>
          </a:p>
          <a:p>
            <a:r>
              <a:rPr lang="en-CA" sz="900" dirty="0">
                <a:latin typeface="Century Gothic" pitchFamily="34" charset="0"/>
              </a:rPr>
              <a:t>Indicate whether your child will attend by circling the days of attendance for that week, calculating and submitting payment (</a:t>
            </a:r>
            <a:r>
              <a:rPr lang="en-CA" sz="900" b="1" dirty="0">
                <a:latin typeface="Century Gothic" pitchFamily="34" charset="0"/>
              </a:rPr>
              <a:t>post-dated cheques</a:t>
            </a:r>
            <a:r>
              <a:rPr lang="en-CA" sz="900" dirty="0">
                <a:latin typeface="Century Gothic" pitchFamily="34" charset="0"/>
              </a:rPr>
              <a:t>)along with this form. </a:t>
            </a:r>
            <a:br>
              <a:rPr lang="en-CA" sz="900" dirty="0">
                <a:latin typeface="Century Gothic" pitchFamily="34" charset="0"/>
              </a:rPr>
            </a:br>
            <a:r>
              <a:rPr lang="en-CA" sz="900" dirty="0">
                <a:latin typeface="Century Gothic" pitchFamily="34" charset="0"/>
              </a:rPr>
              <a:t>These spaces will be given on a first come, first serve basis.</a:t>
            </a:r>
          </a:p>
          <a:p>
            <a:r>
              <a:rPr lang="en-CA" sz="900" dirty="0" err="1">
                <a:latin typeface="Century Gothic" pitchFamily="34" charset="0"/>
              </a:rPr>
              <a:t>Lillio</a:t>
            </a:r>
            <a:r>
              <a:rPr lang="en-CA" sz="900" dirty="0">
                <a:latin typeface="Century Gothic" pitchFamily="34" charset="0"/>
              </a:rPr>
              <a:t> is </a:t>
            </a:r>
            <a:r>
              <a:rPr lang="en-CA" sz="900" u="sng" dirty="0">
                <a:latin typeface="Century Gothic" pitchFamily="34" charset="0"/>
              </a:rPr>
              <a:t>not</a:t>
            </a:r>
            <a:r>
              <a:rPr lang="en-CA" sz="900" dirty="0">
                <a:latin typeface="Century Gothic" pitchFamily="34" charset="0"/>
              </a:rPr>
              <a:t> used during the summer months but parents are welcome to email communications to </a:t>
            </a:r>
            <a:r>
              <a:rPr lang="en-CA" sz="900" dirty="0">
                <a:latin typeface="Century Gothic" pitchFamily="34" charset="0"/>
                <a:hlinkClick r:id="rId7"/>
              </a:rPr>
              <a:t>info@leitrimmontessori.com</a:t>
            </a:r>
            <a:r>
              <a:rPr lang="en-CA" sz="900" dirty="0">
                <a:latin typeface="Century Gothic" pitchFamily="34" charset="0"/>
              </a:rPr>
              <a:t> or call 613-822-6848.</a:t>
            </a:r>
          </a:p>
          <a:p>
            <a:r>
              <a:rPr lang="en-CA" sz="900" b="1" i="1" dirty="0">
                <a:latin typeface="Century Gothic" pitchFamily="34" charset="0"/>
              </a:rPr>
              <a:t>Please note: Fees must be paid at the </a:t>
            </a:r>
            <a:r>
              <a:rPr lang="en-CA" sz="900" b="1" i="1" u="sng" dirty="0">
                <a:latin typeface="Century Gothic" pitchFamily="34" charset="0"/>
              </a:rPr>
              <a:t>beginning</a:t>
            </a:r>
            <a:r>
              <a:rPr lang="en-CA" sz="900" b="1" i="1" dirty="0">
                <a:latin typeface="Century Gothic" pitchFamily="34" charset="0"/>
              </a:rPr>
              <a:t> of each session and there are </a:t>
            </a:r>
            <a:r>
              <a:rPr lang="en-CA" sz="900" b="1" i="1" u="sng" dirty="0">
                <a:latin typeface="Century Gothic" pitchFamily="34" charset="0"/>
              </a:rPr>
              <a:t>no refunds</a:t>
            </a:r>
            <a:r>
              <a:rPr lang="en-CA" sz="900" b="1" i="1" dirty="0">
                <a:latin typeface="Century Gothic" pitchFamily="34" charset="0"/>
              </a:rPr>
              <a:t> due to absenteeism</a:t>
            </a:r>
            <a:r>
              <a:rPr lang="en-CA" sz="1000" b="1" i="1" dirty="0">
                <a:latin typeface="Century Gothic" pitchFamily="34" charset="0"/>
              </a:rPr>
              <a:t>.</a:t>
            </a:r>
          </a:p>
          <a:p>
            <a:endParaRPr lang="en-CA" sz="1000" b="1" i="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200" b="1" dirty="0">
              <a:latin typeface="Century Gothic" pitchFamily="34" charset="0"/>
            </a:endParaRPr>
          </a:p>
          <a:p>
            <a:endParaRPr lang="en-CA" sz="1000" b="1" dirty="0">
              <a:latin typeface="Century Gothic" pitchFamily="34" charset="0"/>
            </a:endParaRPr>
          </a:p>
          <a:p>
            <a:r>
              <a:rPr lang="en-CA" sz="1000" b="1" dirty="0">
                <a:latin typeface="Century Gothic" pitchFamily="34" charset="0"/>
              </a:rPr>
              <a:t>Parent/Guardian Signature:_________________________</a:t>
            </a:r>
            <a:br>
              <a:rPr lang="en-CA" sz="1000" b="1" dirty="0">
                <a:latin typeface="Century Gothic" pitchFamily="34" charset="0"/>
              </a:rPr>
            </a:br>
            <a:r>
              <a:rPr lang="en-CA" sz="1000" b="1" dirty="0">
                <a:latin typeface="Century Gothic" pitchFamily="34" charset="0"/>
              </a:rPr>
              <a:t>Date:______________________________________________</a:t>
            </a:r>
          </a:p>
          <a:p>
            <a:pPr algn="ctr"/>
            <a:r>
              <a:rPr lang="en-CA" sz="1000" b="1" dirty="0">
                <a:latin typeface="Century Gothic" pitchFamily="34" charset="0"/>
              </a:rPr>
              <a:t>Note – School commences on September 3</a:t>
            </a:r>
            <a:r>
              <a:rPr lang="en-CA" sz="1000" b="1" baseline="30000" dirty="0">
                <a:latin typeface="Century Gothic" pitchFamily="34" charset="0"/>
              </a:rPr>
              <a:t>rd</a:t>
            </a:r>
            <a:r>
              <a:rPr lang="en-CA" sz="1000" b="1" dirty="0">
                <a:latin typeface="Century Gothic" pitchFamily="34" charset="0"/>
              </a:rPr>
              <a:t>, 2024</a:t>
            </a:r>
          </a:p>
          <a:p>
            <a:endParaRPr lang="en-CA" sz="1200" b="1" dirty="0">
              <a:latin typeface="Century Gothic" pitchFamily="34" charset="0"/>
            </a:endParaRPr>
          </a:p>
          <a:p>
            <a:endParaRPr lang="en-CA" sz="1200" b="1" dirty="0">
              <a:latin typeface="Century Gothic" pitchFamily="34" charset="0"/>
            </a:endParaRPr>
          </a:p>
          <a:p>
            <a:endParaRPr lang="en-CA" sz="1200" dirty="0"/>
          </a:p>
          <a:p>
            <a:endParaRPr lang="en-CA" sz="1200" dirty="0"/>
          </a:p>
        </p:txBody>
      </p:sp>
      <p:graphicFrame>
        <p:nvGraphicFramePr>
          <p:cNvPr id="12" name="Table 11"/>
          <p:cNvGraphicFramePr>
            <a:graphicFrameLocks noGrp="1"/>
          </p:cNvGraphicFramePr>
          <p:nvPr>
            <p:extLst>
              <p:ext uri="{D42A27DB-BD31-4B8C-83A1-F6EECF244321}">
                <p14:modId xmlns:p14="http://schemas.microsoft.com/office/powerpoint/2010/main" val="3472072323"/>
              </p:ext>
            </p:extLst>
          </p:nvPr>
        </p:nvGraphicFramePr>
        <p:xfrm>
          <a:off x="547101" y="2525257"/>
          <a:ext cx="3314060" cy="1767840"/>
        </p:xfrm>
        <a:graphic>
          <a:graphicData uri="http://schemas.openxmlformats.org/drawingml/2006/table">
            <a:tbl>
              <a:tblPr>
                <a:tableStyleId>{5C22544A-7EE6-4342-B048-85BDC9FD1C3A}</a:tableStyleId>
              </a:tblPr>
              <a:tblGrid>
                <a:gridCol w="710560">
                  <a:extLst>
                    <a:ext uri="{9D8B030D-6E8A-4147-A177-3AD203B41FA5}">
                      <a16:colId xmlns:a16="http://schemas.microsoft.com/office/drawing/2014/main" val="20000"/>
                    </a:ext>
                  </a:extLst>
                </a:gridCol>
                <a:gridCol w="482600">
                  <a:extLst>
                    <a:ext uri="{9D8B030D-6E8A-4147-A177-3AD203B41FA5}">
                      <a16:colId xmlns:a16="http://schemas.microsoft.com/office/drawing/2014/main" val="20001"/>
                    </a:ext>
                  </a:extLst>
                </a:gridCol>
                <a:gridCol w="482600">
                  <a:extLst>
                    <a:ext uri="{9D8B030D-6E8A-4147-A177-3AD203B41FA5}">
                      <a16:colId xmlns:a16="http://schemas.microsoft.com/office/drawing/2014/main" val="20002"/>
                    </a:ext>
                  </a:extLst>
                </a:gridCol>
                <a:gridCol w="482600">
                  <a:extLst>
                    <a:ext uri="{9D8B030D-6E8A-4147-A177-3AD203B41FA5}">
                      <a16:colId xmlns:a16="http://schemas.microsoft.com/office/drawing/2014/main" val="20003"/>
                    </a:ext>
                  </a:extLst>
                </a:gridCol>
                <a:gridCol w="482600">
                  <a:extLst>
                    <a:ext uri="{9D8B030D-6E8A-4147-A177-3AD203B41FA5}">
                      <a16:colId xmlns:a16="http://schemas.microsoft.com/office/drawing/2014/main" val="20004"/>
                    </a:ext>
                  </a:extLst>
                </a:gridCol>
                <a:gridCol w="673100">
                  <a:extLst>
                    <a:ext uri="{9D8B030D-6E8A-4147-A177-3AD203B41FA5}">
                      <a16:colId xmlns:a16="http://schemas.microsoft.com/office/drawing/2014/main" val="20005"/>
                    </a:ext>
                  </a:extLst>
                </a:gridCol>
              </a:tblGrid>
              <a:tr h="169091">
                <a:tc gridSpan="6">
                  <a:txBody>
                    <a:bodyPr/>
                    <a:lstStyle/>
                    <a:p>
                      <a:pPr algn="ctr" fontAlgn="b"/>
                      <a:r>
                        <a:rPr lang="en-CA" sz="1100" b="1" u="none" strike="noStrike" dirty="0">
                          <a:effectLst/>
                        </a:rPr>
                        <a:t>Session 1 (June 24</a:t>
                      </a:r>
                      <a:r>
                        <a:rPr lang="en-CA" sz="1100" b="1" u="none" strike="noStrike" baseline="30000" dirty="0">
                          <a:effectLst/>
                        </a:rPr>
                        <a:t>th</a:t>
                      </a:r>
                      <a:r>
                        <a:rPr lang="en-CA" sz="1100" b="1" u="none" strike="noStrike" dirty="0">
                          <a:effectLst/>
                        </a:rPr>
                        <a:t> to July  26</a:t>
                      </a:r>
                      <a:r>
                        <a:rPr lang="en-CA" sz="1100" b="1" u="none" strike="noStrike" baseline="30000" dirty="0">
                          <a:effectLst/>
                        </a:rPr>
                        <a:t>th</a:t>
                      </a:r>
                      <a:r>
                        <a:rPr lang="en-CA" sz="1100" b="1" u="none" strike="noStrike" dirty="0">
                          <a:effectLst/>
                        </a:rPr>
                        <a:t>)  </a:t>
                      </a:r>
                      <a:endParaRPr lang="en-CA" sz="1100" b="1"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299999">
                <a:tc>
                  <a:txBody>
                    <a:bodyPr/>
                    <a:lstStyle/>
                    <a:p>
                      <a:pPr algn="ctr" fontAlgn="ctr"/>
                      <a:r>
                        <a:rPr lang="en-CA" sz="1000" u="none" strike="noStrike" dirty="0">
                          <a:solidFill>
                            <a:schemeClr val="tx1"/>
                          </a:solidFill>
                          <a:effectLst/>
                        </a:rPr>
                        <a:t>Week</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AM</a:t>
                      </a:r>
                    </a:p>
                    <a:p>
                      <a:pPr algn="ctr" fontAlgn="ctr"/>
                      <a:r>
                        <a:rPr lang="en-CA" sz="1000" b="0" i="0" u="none" strike="noStrike" dirty="0">
                          <a:solidFill>
                            <a:schemeClr val="tx1"/>
                          </a:solidFill>
                          <a:effectLst/>
                          <a:latin typeface="Calibri" panose="020F0502020204030204" pitchFamily="34" charset="0"/>
                        </a:rPr>
                        <a:t>to 12pm</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 Full Days</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solidFill>
                            <a:schemeClr val="tx1"/>
                          </a:solidFill>
                          <a:effectLst/>
                        </a:rPr>
                        <a:t>4 Full days</a:t>
                      </a:r>
                      <a:endParaRPr lang="en-CA" sz="1000" b="0" i="0" u="none" strike="noStrike">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solidFill>
                            <a:schemeClr val="tx1"/>
                          </a:solidFill>
                          <a:effectLst/>
                        </a:rPr>
                        <a:t>5 Full days</a:t>
                      </a:r>
                      <a:endParaRPr lang="en-CA" sz="1000" b="0" i="0" u="none" strike="noStrike">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Circle Days Attending</a:t>
                      </a:r>
                      <a:endParaRPr lang="en-CA" sz="1000" b="0" i="0" u="none" strike="noStrike" dirty="0">
                        <a:solidFill>
                          <a:schemeClr val="tx1"/>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54545">
                <a:tc>
                  <a:txBody>
                    <a:bodyPr/>
                    <a:lstStyle/>
                    <a:p>
                      <a:pPr algn="l" fontAlgn="ctr"/>
                      <a:r>
                        <a:rPr lang="en-CA" sz="1000" b="0" i="0" u="none" strike="noStrike" baseline="0" dirty="0">
                          <a:solidFill>
                            <a:schemeClr val="tx1"/>
                          </a:solidFill>
                          <a:effectLst/>
                          <a:latin typeface="+mn-lt"/>
                        </a:rPr>
                        <a:t>June 24 – 28 </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$290</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$300</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$325</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000" b="0" i="0" u="none" strike="noStrike" dirty="0">
                          <a:solidFill>
                            <a:schemeClr val="tx1"/>
                          </a:solidFill>
                          <a:effectLst/>
                          <a:latin typeface="Calibri" panose="020F0502020204030204" pitchFamily="34" charset="0"/>
                        </a:rPr>
                        <a:t>$</a:t>
                      </a:r>
                      <a:r>
                        <a:rPr lang="en-CA" sz="1000" b="0" i="0" u="none" strike="noStrike" dirty="0">
                          <a:solidFill>
                            <a:schemeClr val="tx1"/>
                          </a:solidFill>
                          <a:effectLst/>
                          <a:latin typeface="Calibri" panose="020F0502020204030204" pitchFamily="34" charset="0"/>
                        </a:rPr>
                        <a:t>350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r>
                        <a:rPr lang="en-CA" sz="1000" u="none" strike="noStrike" baseline="0" dirty="0">
                          <a:solidFill>
                            <a:schemeClr val="tx1"/>
                          </a:solidFill>
                          <a:effectLst/>
                        </a:rPr>
                        <a:t>  M T W T F   </a:t>
                      </a:r>
                      <a:r>
                        <a:rPr lang="pl-PL" sz="1000" u="none" strike="noStrike" dirty="0">
                          <a:solidFill>
                            <a:schemeClr val="tx1"/>
                          </a:solidFill>
                          <a:effectLst/>
                        </a:rPr>
                        <a:t> </a:t>
                      </a:r>
                      <a:endParaRPr lang="pl-PL" sz="1000" b="0" i="0" u="none" strike="noStrike" dirty="0">
                        <a:solidFill>
                          <a:schemeClr val="tx1"/>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54545">
                <a:tc>
                  <a:txBody>
                    <a:bodyPr/>
                    <a:lstStyle/>
                    <a:p>
                      <a:pPr algn="l" fontAlgn="ctr"/>
                      <a:r>
                        <a:rPr lang="en-CA" sz="1000" u="none" strike="noStrike" dirty="0">
                          <a:solidFill>
                            <a:schemeClr val="tx1"/>
                          </a:solidFill>
                          <a:effectLst/>
                        </a:rPr>
                        <a:t>Jul  </a:t>
                      </a:r>
                      <a:r>
                        <a:rPr lang="en-CA" sz="1000" u="none" strike="noStrike" baseline="0" dirty="0">
                          <a:solidFill>
                            <a:schemeClr val="tx1"/>
                          </a:solidFill>
                          <a:effectLst/>
                        </a:rPr>
                        <a:t> 2 – 5  </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$242</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$300</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$325</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000" b="0" i="0" u="none" strike="noStrike" dirty="0">
                          <a:solidFill>
                            <a:schemeClr val="tx1"/>
                          </a:solidFill>
                          <a:effectLst/>
                          <a:latin typeface="Calibri" panose="020F0502020204030204" pitchFamily="34" charset="0"/>
                        </a:rPr>
                        <a:t>X</a:t>
                      </a:r>
                      <a:r>
                        <a:rPr lang="en-CA" sz="1000" b="0" i="0" u="none" strike="noStrike" dirty="0">
                          <a:solidFill>
                            <a:schemeClr val="tx1"/>
                          </a:solidFill>
                          <a:effectLst/>
                          <a:latin typeface="Calibri" panose="020F0502020204030204" pitchFamily="34" charset="0"/>
                        </a:rPr>
                        <a:t>XX</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pl-PL" sz="1000" u="none" strike="noStrike" dirty="0">
                          <a:solidFill>
                            <a:schemeClr val="tx1"/>
                          </a:solidFill>
                          <a:effectLst/>
                        </a:rPr>
                        <a:t> T W </a:t>
                      </a:r>
                      <a:r>
                        <a:rPr lang="en-CA" sz="1000" u="none" strike="noStrike" dirty="0">
                          <a:solidFill>
                            <a:schemeClr val="tx1"/>
                          </a:solidFill>
                          <a:effectLst/>
                        </a:rPr>
                        <a:t>T</a:t>
                      </a:r>
                      <a:r>
                        <a:rPr lang="pl-PL" sz="1000" u="none" strike="noStrike" dirty="0">
                          <a:solidFill>
                            <a:schemeClr val="tx1"/>
                          </a:solidFill>
                          <a:effectLst/>
                        </a:rPr>
                        <a:t> F</a:t>
                      </a:r>
                      <a:endParaRPr lang="pl-PL" sz="1000" b="0" i="0" u="none" strike="noStrike" dirty="0">
                        <a:solidFill>
                          <a:schemeClr val="tx1"/>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54545">
                <a:tc>
                  <a:txBody>
                    <a:bodyPr/>
                    <a:lstStyle/>
                    <a:p>
                      <a:pPr algn="l" fontAlgn="ctr"/>
                      <a:r>
                        <a:rPr lang="en-CA" sz="1000" u="none" strike="noStrike" dirty="0">
                          <a:solidFill>
                            <a:schemeClr val="tx1"/>
                          </a:solidFill>
                          <a:effectLst/>
                        </a:rPr>
                        <a:t>Jul  8 – 12 </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$290</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$300</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$325</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a:solidFill>
                            <a:schemeClr val="tx1"/>
                          </a:solidFill>
                          <a:effectLst/>
                          <a:latin typeface="Calibri" panose="020F0502020204030204" pitchFamily="34" charset="0"/>
                        </a:rPr>
                        <a:t>$350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pl-PL" sz="1000" u="none" strike="noStrike" dirty="0">
                          <a:solidFill>
                            <a:schemeClr val="tx1"/>
                          </a:solidFill>
                          <a:effectLst/>
                        </a:rPr>
                        <a:t>M T W </a:t>
                      </a:r>
                      <a:r>
                        <a:rPr lang="en-CA" sz="1000" u="none" strike="noStrike" dirty="0">
                          <a:solidFill>
                            <a:schemeClr val="tx1"/>
                          </a:solidFill>
                          <a:effectLst/>
                        </a:rPr>
                        <a:t>T</a:t>
                      </a:r>
                      <a:r>
                        <a:rPr lang="pl-PL" sz="1000" u="none" strike="noStrike" dirty="0">
                          <a:solidFill>
                            <a:schemeClr val="tx1"/>
                          </a:solidFill>
                          <a:effectLst/>
                        </a:rPr>
                        <a:t> F</a:t>
                      </a:r>
                      <a:endParaRPr lang="en-CA" sz="1000" u="none" strike="noStrike" dirty="0">
                        <a:solidFill>
                          <a:schemeClr val="tx1"/>
                        </a:solidFill>
                        <a:effectLst/>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54545">
                <a:tc>
                  <a:txBody>
                    <a:bodyPr/>
                    <a:lstStyle/>
                    <a:p>
                      <a:pPr algn="l" fontAlgn="ctr"/>
                      <a:r>
                        <a:rPr lang="en-CA" sz="1000" b="0" i="0" u="none" strike="noStrike" dirty="0">
                          <a:solidFill>
                            <a:schemeClr val="tx1"/>
                          </a:solidFill>
                          <a:effectLst/>
                          <a:latin typeface="Calibri" pitchFamily="34" charset="0"/>
                          <a:cs typeface="Calibri" pitchFamily="34" charset="0"/>
                        </a:rPr>
                        <a:t>Jul  15 – 19 </a:t>
                      </a: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$290</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$300</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$325</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a:solidFill>
                            <a:schemeClr val="tx1"/>
                          </a:solidFill>
                          <a:effectLst/>
                          <a:latin typeface="Calibri" panose="020F0502020204030204" pitchFamily="34" charset="0"/>
                        </a:rPr>
                        <a:t>$350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latin typeface="Calibri" pitchFamily="34" charset="0"/>
                          <a:cs typeface="Calibri" pitchFamily="34" charset="0"/>
                        </a:rPr>
                        <a:t>M T W</a:t>
                      </a:r>
                      <a:r>
                        <a:rPr lang="en-CA" sz="1000" u="none" strike="noStrike" baseline="0" dirty="0">
                          <a:solidFill>
                            <a:schemeClr val="tx1"/>
                          </a:solidFill>
                          <a:effectLst/>
                          <a:latin typeface="Calibri" pitchFamily="34" charset="0"/>
                          <a:cs typeface="Calibri" pitchFamily="34" charset="0"/>
                        </a:rPr>
                        <a:t> T F</a:t>
                      </a:r>
                      <a:endParaRPr lang="en-CA" sz="1000" u="none" strike="noStrike" dirty="0">
                        <a:solidFill>
                          <a:schemeClr val="tx1"/>
                        </a:solidFill>
                        <a:effectLst/>
                        <a:latin typeface="Calibri" pitchFamily="34" charset="0"/>
                        <a:cs typeface="Calibri" pitchFamily="34" charset="0"/>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54545">
                <a:tc>
                  <a:txBody>
                    <a:bodyPr/>
                    <a:lstStyle/>
                    <a:p>
                      <a:pPr algn="l" fontAlgn="ctr"/>
                      <a:r>
                        <a:rPr lang="en-CA" sz="1000" u="none" strike="noStrike" dirty="0">
                          <a:solidFill>
                            <a:schemeClr val="tx1"/>
                          </a:solidFill>
                          <a:effectLst/>
                        </a:rPr>
                        <a:t>July</a:t>
                      </a:r>
                      <a:r>
                        <a:rPr lang="en-CA" sz="1000" u="none" strike="noStrike" baseline="0" dirty="0">
                          <a:solidFill>
                            <a:schemeClr val="tx1"/>
                          </a:solidFill>
                          <a:effectLst/>
                        </a:rPr>
                        <a:t>  22 </a:t>
                      </a:r>
                      <a:r>
                        <a:rPr lang="en-CA" sz="1000" u="none" strike="noStrike" dirty="0">
                          <a:solidFill>
                            <a:schemeClr val="tx1"/>
                          </a:solidFill>
                          <a:effectLst/>
                        </a:rPr>
                        <a:t>– 26 </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$290</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$300</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$325</a:t>
                      </a:r>
                      <a:endParaRPr lang="en-CA" sz="1000" b="0" i="0" u="none" strike="noStrike" dirty="0">
                        <a:solidFill>
                          <a:schemeClr val="tx1"/>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a:solidFill>
                            <a:schemeClr val="tx1"/>
                          </a:solidFill>
                          <a:effectLst/>
                          <a:latin typeface="Calibri" panose="020F0502020204030204" pitchFamily="34" charset="0"/>
                        </a:rPr>
                        <a:t>$350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M </a:t>
                      </a:r>
                      <a:r>
                        <a:rPr lang="pl-PL" sz="1000" u="none" strike="noStrike" dirty="0">
                          <a:solidFill>
                            <a:schemeClr val="tx1"/>
                          </a:solidFill>
                          <a:effectLst/>
                        </a:rPr>
                        <a:t>T W </a:t>
                      </a:r>
                      <a:r>
                        <a:rPr lang="en-CA" sz="1000" u="none" strike="noStrike" dirty="0">
                          <a:solidFill>
                            <a:schemeClr val="tx1"/>
                          </a:solidFill>
                          <a:effectLst/>
                        </a:rPr>
                        <a:t>T</a:t>
                      </a:r>
                      <a:r>
                        <a:rPr lang="pl-PL" sz="1000" u="none" strike="noStrike" dirty="0">
                          <a:solidFill>
                            <a:schemeClr val="tx1"/>
                          </a:solidFill>
                          <a:effectLst/>
                        </a:rPr>
                        <a:t> F</a:t>
                      </a:r>
                      <a:endParaRPr lang="pl-PL" sz="1000" b="0" i="0" u="none" strike="noStrike" dirty="0">
                        <a:solidFill>
                          <a:schemeClr val="tx1"/>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97534831"/>
                  </a:ext>
                </a:extLst>
              </a:tr>
              <a:tr h="454015">
                <a:tc gridSpan="6">
                  <a:txBody>
                    <a:bodyPr/>
                    <a:lstStyle/>
                    <a:p>
                      <a:pPr algn="l" fontAlgn="b"/>
                      <a:r>
                        <a:rPr lang="en-CA" sz="1000" b="1" u="none" strike="noStrike" dirty="0">
                          <a:solidFill>
                            <a:schemeClr val="tx1"/>
                          </a:solidFill>
                          <a:effectLst/>
                        </a:rPr>
                        <a:t>Total Cost Session 1 </a:t>
                      </a:r>
                      <a:r>
                        <a:rPr lang="en-CA" sz="1000" u="none" strike="noStrike" dirty="0">
                          <a:solidFill>
                            <a:schemeClr val="tx1"/>
                          </a:solidFill>
                          <a:effectLst/>
                        </a:rPr>
                        <a:t>(Cheque dated June 24</a:t>
                      </a:r>
                      <a:r>
                        <a:rPr lang="en-CA" sz="1000" u="none" strike="noStrike" baseline="30000" dirty="0">
                          <a:solidFill>
                            <a:schemeClr val="tx1"/>
                          </a:solidFill>
                          <a:effectLst/>
                        </a:rPr>
                        <a:t>th</a:t>
                      </a:r>
                      <a:r>
                        <a:rPr lang="en-CA" sz="1000" u="none" strike="noStrike" dirty="0">
                          <a:solidFill>
                            <a:schemeClr val="tx1"/>
                          </a:solidFill>
                          <a:effectLst/>
                        </a:rPr>
                        <a:t>, 2024) </a:t>
                      </a:r>
                      <a:r>
                        <a:rPr lang="en-CA" sz="1000" u="none" strike="noStrike" baseline="0" dirty="0">
                          <a:solidFill>
                            <a:schemeClr val="tx1"/>
                          </a:solidFill>
                          <a:effectLst/>
                        </a:rPr>
                        <a:t>  </a:t>
                      </a:r>
                      <a:r>
                        <a:rPr lang="en-CA" sz="1000" u="none" strike="noStrike" dirty="0">
                          <a:solidFill>
                            <a:schemeClr val="tx1"/>
                          </a:solidFill>
                          <a:effectLst/>
                        </a:rPr>
                        <a:t>$_____________</a:t>
                      </a:r>
                    </a:p>
                    <a:p>
                      <a:pPr algn="ctr" fontAlgn="b"/>
                      <a:endParaRPr lang="en-CA" sz="1000" b="0" i="0" u="none" strike="noStrike" dirty="0">
                        <a:solidFill>
                          <a:schemeClr val="tx1"/>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7"/>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91926163"/>
              </p:ext>
            </p:extLst>
          </p:nvPr>
        </p:nvGraphicFramePr>
        <p:xfrm>
          <a:off x="539552" y="4293098"/>
          <a:ext cx="3295713" cy="1821656"/>
        </p:xfrm>
        <a:graphic>
          <a:graphicData uri="http://schemas.openxmlformats.org/drawingml/2006/table">
            <a:tbl>
              <a:tblPr>
                <a:tableStyleId>{5C22544A-7EE6-4342-B048-85BDC9FD1C3A}</a:tableStyleId>
              </a:tblPr>
              <a:tblGrid>
                <a:gridCol w="692213">
                  <a:extLst>
                    <a:ext uri="{9D8B030D-6E8A-4147-A177-3AD203B41FA5}">
                      <a16:colId xmlns:a16="http://schemas.microsoft.com/office/drawing/2014/main" val="20000"/>
                    </a:ext>
                  </a:extLst>
                </a:gridCol>
                <a:gridCol w="482600">
                  <a:extLst>
                    <a:ext uri="{9D8B030D-6E8A-4147-A177-3AD203B41FA5}">
                      <a16:colId xmlns:a16="http://schemas.microsoft.com/office/drawing/2014/main" val="20001"/>
                    </a:ext>
                  </a:extLst>
                </a:gridCol>
                <a:gridCol w="482600">
                  <a:extLst>
                    <a:ext uri="{9D8B030D-6E8A-4147-A177-3AD203B41FA5}">
                      <a16:colId xmlns:a16="http://schemas.microsoft.com/office/drawing/2014/main" val="20002"/>
                    </a:ext>
                  </a:extLst>
                </a:gridCol>
                <a:gridCol w="482600">
                  <a:extLst>
                    <a:ext uri="{9D8B030D-6E8A-4147-A177-3AD203B41FA5}">
                      <a16:colId xmlns:a16="http://schemas.microsoft.com/office/drawing/2014/main" val="20003"/>
                    </a:ext>
                  </a:extLst>
                </a:gridCol>
                <a:gridCol w="482600">
                  <a:extLst>
                    <a:ext uri="{9D8B030D-6E8A-4147-A177-3AD203B41FA5}">
                      <a16:colId xmlns:a16="http://schemas.microsoft.com/office/drawing/2014/main" val="20004"/>
                    </a:ext>
                  </a:extLst>
                </a:gridCol>
                <a:gridCol w="673100">
                  <a:extLst>
                    <a:ext uri="{9D8B030D-6E8A-4147-A177-3AD203B41FA5}">
                      <a16:colId xmlns:a16="http://schemas.microsoft.com/office/drawing/2014/main" val="20005"/>
                    </a:ext>
                  </a:extLst>
                </a:gridCol>
              </a:tblGrid>
              <a:tr h="183926">
                <a:tc gridSpan="6">
                  <a:txBody>
                    <a:bodyPr/>
                    <a:lstStyle/>
                    <a:p>
                      <a:pPr algn="ctr" fontAlgn="b"/>
                      <a:r>
                        <a:rPr lang="en-CA" sz="1100" b="1" u="none" strike="noStrike" dirty="0">
                          <a:effectLst/>
                        </a:rPr>
                        <a:t>Session 2 (July 29</a:t>
                      </a:r>
                      <a:r>
                        <a:rPr lang="en-CA" sz="1100" b="1" u="none" strike="noStrike" baseline="30000" dirty="0">
                          <a:effectLst/>
                        </a:rPr>
                        <a:t>th</a:t>
                      </a:r>
                      <a:r>
                        <a:rPr lang="en-CA" sz="1100" b="1" u="none" strike="noStrike" dirty="0">
                          <a:effectLst/>
                        </a:rPr>
                        <a:t> to Aug 23</a:t>
                      </a:r>
                      <a:r>
                        <a:rPr lang="en-CA" sz="1100" b="1" u="none" strike="noStrike" baseline="30000" dirty="0">
                          <a:effectLst/>
                        </a:rPr>
                        <a:t>rd</a:t>
                      </a:r>
                      <a:r>
                        <a:rPr lang="en-CA" sz="1100" b="1" u="none" strike="noStrike" dirty="0">
                          <a:effectLst/>
                        </a:rPr>
                        <a:t>)</a:t>
                      </a:r>
                      <a:endParaRPr lang="en-CA" sz="1100" b="1"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366610">
                <a:tc>
                  <a:txBody>
                    <a:bodyPr/>
                    <a:lstStyle/>
                    <a:p>
                      <a:pPr algn="ctr" fontAlgn="ctr"/>
                      <a:r>
                        <a:rPr lang="en-CA" sz="1000" u="none" strike="noStrike" dirty="0">
                          <a:effectLst/>
                        </a:rPr>
                        <a:t>Week</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prstClr val="black"/>
                          </a:solidFill>
                          <a:effectLst/>
                          <a:uLnTx/>
                          <a:uFillTx/>
                          <a:latin typeface="+mn-lt"/>
                          <a:ea typeface="+mn-ea"/>
                          <a:cs typeface="+mn-cs"/>
                        </a:rPr>
                        <a:t>AM</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12pm</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3 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4 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5 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a:effectLst/>
                        </a:rPr>
                        <a:t>Circle Days </a:t>
                      </a:r>
                      <a:r>
                        <a:rPr lang="en-CA" sz="1000" u="none" strike="noStrike" dirty="0">
                          <a:effectLst/>
                        </a:rPr>
                        <a:t>Attending</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68104">
                <a:tc>
                  <a:txBody>
                    <a:bodyPr/>
                    <a:lstStyle/>
                    <a:p>
                      <a:pPr algn="l" fontAlgn="ctr"/>
                      <a:r>
                        <a:rPr lang="en-CA" sz="950" u="none" strike="noStrike" dirty="0">
                          <a:solidFill>
                            <a:schemeClr val="tx1"/>
                          </a:solidFill>
                          <a:effectLst/>
                        </a:rPr>
                        <a:t>July</a:t>
                      </a:r>
                      <a:r>
                        <a:rPr lang="en-CA" sz="950" u="none" strike="noStrike" baseline="0" dirty="0">
                          <a:solidFill>
                            <a:schemeClr val="tx1"/>
                          </a:solidFill>
                          <a:effectLst/>
                        </a:rPr>
                        <a:t>29-</a:t>
                      </a:r>
                      <a:r>
                        <a:rPr lang="en-CA" sz="950" u="none" strike="noStrike" dirty="0">
                          <a:solidFill>
                            <a:schemeClr val="tx1"/>
                          </a:solidFill>
                          <a:effectLst/>
                        </a:rPr>
                        <a:t>Aug</a:t>
                      </a:r>
                      <a:r>
                        <a:rPr lang="en-CA" sz="950" u="none" strike="noStrike" baseline="0" dirty="0">
                          <a:solidFill>
                            <a:schemeClr val="tx1"/>
                          </a:solidFill>
                          <a:effectLst/>
                        </a:rPr>
                        <a:t> 2</a:t>
                      </a:r>
                      <a:endParaRPr lang="en-CA" sz="950" u="none" strike="noStrike" dirty="0">
                        <a:solidFill>
                          <a:schemeClr val="tx1"/>
                        </a:solidFill>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$290</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$300</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$325</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000" b="0" i="0" u="none" strike="noStrike" dirty="0">
                          <a:solidFill>
                            <a:schemeClr val="tx1"/>
                          </a:solidFill>
                          <a:effectLst/>
                          <a:latin typeface="Calibri" panose="020F0502020204030204" pitchFamily="34" charset="0"/>
                        </a:rPr>
                        <a:t>$</a:t>
                      </a:r>
                      <a:r>
                        <a:rPr lang="en-CA" sz="1000" b="0" i="0" u="none" strike="noStrike" dirty="0">
                          <a:solidFill>
                            <a:schemeClr val="tx1"/>
                          </a:solidFill>
                          <a:effectLst/>
                          <a:latin typeface="Calibri" panose="020F0502020204030204" pitchFamily="34" charset="0"/>
                        </a:rPr>
                        <a:t>350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M </a:t>
                      </a:r>
                      <a:r>
                        <a:rPr lang="pl-PL" sz="1000" u="none" strike="noStrike" dirty="0">
                          <a:solidFill>
                            <a:schemeClr val="tx1"/>
                          </a:solidFill>
                          <a:effectLst/>
                        </a:rPr>
                        <a:t>T W </a:t>
                      </a:r>
                      <a:r>
                        <a:rPr lang="en-CA" sz="1000" u="none" strike="noStrike" dirty="0">
                          <a:solidFill>
                            <a:schemeClr val="tx1"/>
                          </a:solidFill>
                          <a:effectLst/>
                        </a:rPr>
                        <a:t>T</a:t>
                      </a:r>
                      <a:r>
                        <a:rPr lang="pl-PL" sz="1000" u="none" strike="noStrike" dirty="0">
                          <a:solidFill>
                            <a:schemeClr val="tx1"/>
                          </a:solidFill>
                          <a:effectLst/>
                        </a:rPr>
                        <a:t> F</a:t>
                      </a:r>
                      <a:endParaRPr lang="pl-PL"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68104">
                <a:tc>
                  <a:txBody>
                    <a:bodyPr/>
                    <a:lstStyle/>
                    <a:p>
                      <a:pPr algn="l" fontAlgn="ctr"/>
                      <a:r>
                        <a:rPr lang="en-CA" sz="1000" u="none" strike="noStrike" dirty="0">
                          <a:solidFill>
                            <a:schemeClr val="tx1"/>
                          </a:solidFill>
                          <a:effectLst/>
                        </a:rPr>
                        <a:t>Aug    6 – 9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a:solidFill>
                            <a:schemeClr val="tx1"/>
                          </a:solidFill>
                          <a:effectLst/>
                        </a:rPr>
                        <a:t>$242</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$300</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$325</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000" b="0" i="0" u="none" strike="noStrike" dirty="0">
                          <a:solidFill>
                            <a:schemeClr val="tx1"/>
                          </a:solidFill>
                          <a:effectLst/>
                          <a:latin typeface="Calibri" panose="020F0502020204030204" pitchFamily="34" charset="0"/>
                        </a:rPr>
                        <a:t>X</a:t>
                      </a:r>
                      <a:r>
                        <a:rPr lang="en-CA" sz="1000" b="0" i="0" u="none" strike="noStrike" dirty="0">
                          <a:solidFill>
                            <a:schemeClr val="tx1"/>
                          </a:solidFill>
                          <a:effectLst/>
                          <a:latin typeface="Calibri" panose="020F0502020204030204" pitchFamily="34" charset="0"/>
                        </a:rPr>
                        <a:t>XX</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solidFill>
                            <a:schemeClr val="tx1"/>
                          </a:solidFill>
                          <a:effectLst/>
                        </a:rPr>
                        <a:t> T</a:t>
                      </a:r>
                      <a:r>
                        <a:rPr lang="en-US" sz="1000" u="none" strike="noStrike" dirty="0">
                          <a:solidFill>
                            <a:schemeClr val="tx1"/>
                          </a:solidFill>
                          <a:effectLst/>
                        </a:rPr>
                        <a:t> </a:t>
                      </a:r>
                      <a:r>
                        <a:rPr lang="pl-PL" sz="1000" u="none" strike="noStrike" dirty="0">
                          <a:solidFill>
                            <a:schemeClr val="tx1"/>
                          </a:solidFill>
                          <a:effectLst/>
                        </a:rPr>
                        <a:t> W</a:t>
                      </a:r>
                      <a:r>
                        <a:rPr lang="en-US" sz="1000" u="none" strike="noStrike" dirty="0">
                          <a:solidFill>
                            <a:schemeClr val="tx1"/>
                          </a:solidFill>
                          <a:effectLst/>
                        </a:rPr>
                        <a:t> </a:t>
                      </a:r>
                      <a:r>
                        <a:rPr lang="pl-PL" sz="1000" u="none" strike="noStrike" dirty="0">
                          <a:solidFill>
                            <a:schemeClr val="tx1"/>
                          </a:solidFill>
                          <a:effectLst/>
                        </a:rPr>
                        <a:t> </a:t>
                      </a:r>
                      <a:r>
                        <a:rPr lang="en-CA" sz="1000" u="none" strike="noStrike" dirty="0">
                          <a:solidFill>
                            <a:schemeClr val="tx1"/>
                          </a:solidFill>
                          <a:effectLst/>
                        </a:rPr>
                        <a:t>T</a:t>
                      </a:r>
                      <a:r>
                        <a:rPr lang="pl-PL" sz="1000" u="none" strike="noStrike" dirty="0">
                          <a:solidFill>
                            <a:schemeClr val="tx1"/>
                          </a:solidFill>
                          <a:effectLst/>
                        </a:rPr>
                        <a:t> </a:t>
                      </a:r>
                      <a:r>
                        <a:rPr lang="en-US" sz="1000" u="none" strike="noStrike" dirty="0">
                          <a:solidFill>
                            <a:schemeClr val="tx1"/>
                          </a:solidFill>
                          <a:effectLst/>
                        </a:rPr>
                        <a:t> </a:t>
                      </a:r>
                      <a:r>
                        <a:rPr lang="pl-PL" sz="1000" u="none" strike="noStrike" dirty="0">
                          <a:solidFill>
                            <a:schemeClr val="tx1"/>
                          </a:solidFill>
                          <a:effectLst/>
                        </a:rPr>
                        <a:t>F</a:t>
                      </a:r>
                      <a:endParaRPr lang="en-CA" sz="1000" u="none" strike="noStrike" dirty="0">
                        <a:solidFill>
                          <a:schemeClr val="tx1"/>
                        </a:solidFill>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68104">
                <a:tc>
                  <a:txBody>
                    <a:bodyPr/>
                    <a:lstStyle/>
                    <a:p>
                      <a:pPr algn="l" fontAlgn="ctr"/>
                      <a:r>
                        <a:rPr lang="en-CA" sz="1000" u="none" strike="noStrike" dirty="0">
                          <a:solidFill>
                            <a:schemeClr val="tx1"/>
                          </a:solidFill>
                          <a:effectLst/>
                        </a:rPr>
                        <a:t>Aug   12 – 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$290</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$300</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$325</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a:solidFill>
                            <a:schemeClr val="tx1"/>
                          </a:solidFill>
                          <a:effectLst/>
                          <a:latin typeface="Calibri" panose="020F0502020204030204" pitchFamily="34" charset="0"/>
                        </a:rPr>
                        <a:t>$350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solidFill>
                            <a:schemeClr val="tx1"/>
                          </a:solidFill>
                          <a:effectLst/>
                        </a:rPr>
                        <a:t>M T W </a:t>
                      </a:r>
                      <a:r>
                        <a:rPr lang="en-CA" sz="1000" u="none" strike="noStrike" dirty="0">
                          <a:solidFill>
                            <a:schemeClr val="tx1"/>
                          </a:solidFill>
                          <a:effectLst/>
                        </a:rPr>
                        <a:t>T</a:t>
                      </a:r>
                      <a:r>
                        <a:rPr lang="pl-PL" sz="1000" u="none" strike="noStrike" dirty="0">
                          <a:solidFill>
                            <a:schemeClr val="tx1"/>
                          </a:solidFill>
                          <a:effectLst/>
                        </a:rPr>
                        <a:t> F</a:t>
                      </a:r>
                      <a:endParaRPr lang="en-CA" sz="1000" u="none" strike="noStrike" dirty="0">
                        <a:solidFill>
                          <a:schemeClr val="tx1"/>
                        </a:solidFill>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68104">
                <a:tc>
                  <a:txBody>
                    <a:bodyPr/>
                    <a:lstStyle/>
                    <a:p>
                      <a:pPr algn="l" fontAlgn="ctr"/>
                      <a:r>
                        <a:rPr lang="en-US" sz="1000" u="none" strike="noStrike" dirty="0">
                          <a:solidFill>
                            <a:schemeClr val="tx1"/>
                          </a:solidFill>
                          <a:effectLst/>
                        </a:rPr>
                        <a:t>Aug   19 – 23 </a:t>
                      </a:r>
                      <a:endParaRPr lang="en-CA" sz="1000" u="none" strike="noStrike" dirty="0">
                        <a:solidFill>
                          <a:schemeClr val="tx1"/>
                        </a:solidFill>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$290</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$300</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solidFill>
                            <a:schemeClr val="tx1"/>
                          </a:solidFill>
                          <a:effectLst/>
                        </a:rPr>
                        <a:t>$325</a:t>
                      </a:r>
                      <a:endParaRPr lang="en-CA" sz="1000" b="0" i="0" u="none" strike="noStrike" dirty="0">
                        <a:solidFill>
                          <a:schemeClr val="tx1"/>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a:solidFill>
                            <a:schemeClr val="tx1"/>
                          </a:solidFill>
                          <a:effectLst/>
                          <a:latin typeface="Calibri" panose="020F0502020204030204" pitchFamily="34" charset="0"/>
                        </a:rPr>
                        <a:t>$350</a:t>
                      </a:r>
                      <a:endParaRPr lang="en-CA" sz="1000" b="0" i="0" u="none" strike="noStrike" dirty="0">
                        <a:solidFill>
                          <a:schemeClr val="tx1"/>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solidFill>
                            <a:schemeClr val="tx1"/>
                          </a:solidFill>
                          <a:effectLst/>
                        </a:rPr>
                        <a:t>M T W </a:t>
                      </a:r>
                      <a:r>
                        <a:rPr lang="en-CA" sz="1000" u="none" strike="noStrike" dirty="0">
                          <a:solidFill>
                            <a:schemeClr val="tx1"/>
                          </a:solidFill>
                          <a:effectLst/>
                        </a:rPr>
                        <a:t>T</a:t>
                      </a:r>
                      <a:r>
                        <a:rPr lang="pl-PL" sz="1000" u="none" strike="noStrike" dirty="0">
                          <a:solidFill>
                            <a:schemeClr val="tx1"/>
                          </a:solidFill>
                          <a:effectLst/>
                        </a:rPr>
                        <a:t> F</a:t>
                      </a:r>
                      <a:endParaRPr lang="en-CA" sz="1000" u="none" strike="noStrike" dirty="0">
                        <a:solidFill>
                          <a:schemeClr val="tx1"/>
                        </a:solidFill>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598704">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CA" sz="800" b="1" i="0" u="none" strike="noStrike" kern="1200" cap="none" spc="0" normalizeH="0" baseline="0" noProof="0" dirty="0">
                          <a:ln>
                            <a:noFill/>
                          </a:ln>
                          <a:solidFill>
                            <a:prstClr val="black"/>
                          </a:solidFill>
                          <a:effectLst/>
                          <a:uLnTx/>
                          <a:uFillTx/>
                          <a:latin typeface="+mn-lt"/>
                          <a:ea typeface="+mn-ea"/>
                          <a:cs typeface="+mn-cs"/>
                        </a:rPr>
                        <a:t>*LMP will be closed Aug 26</a:t>
                      </a:r>
                      <a:r>
                        <a:rPr kumimoji="0" lang="en-CA" sz="800" b="1" i="0" u="none" strike="noStrike" kern="1200" cap="none" spc="0" normalizeH="0" baseline="30000" noProof="0" dirty="0">
                          <a:ln>
                            <a:noFill/>
                          </a:ln>
                          <a:solidFill>
                            <a:prstClr val="black"/>
                          </a:solidFill>
                          <a:effectLst/>
                          <a:uLnTx/>
                          <a:uFillTx/>
                          <a:latin typeface="+mn-lt"/>
                          <a:ea typeface="+mn-ea"/>
                          <a:cs typeface="+mn-cs"/>
                        </a:rPr>
                        <a:t>th</a:t>
                      </a:r>
                      <a:r>
                        <a:rPr kumimoji="0" lang="en-CA" sz="800" b="1" i="0" u="none" strike="noStrike" kern="1200" cap="none" spc="0" normalizeH="0" baseline="0" noProof="0" dirty="0">
                          <a:ln>
                            <a:noFill/>
                          </a:ln>
                          <a:solidFill>
                            <a:prstClr val="black"/>
                          </a:solidFill>
                          <a:effectLst/>
                          <a:uLnTx/>
                          <a:uFillTx/>
                          <a:latin typeface="+mn-lt"/>
                          <a:ea typeface="+mn-ea"/>
                          <a:cs typeface="+mn-cs"/>
                        </a:rPr>
                        <a:t> – 30</a:t>
                      </a:r>
                      <a:r>
                        <a:rPr kumimoji="0" lang="en-CA" sz="800" b="1" i="0" u="none" strike="noStrike" kern="1200" cap="none" spc="0" normalizeH="0" baseline="30000" noProof="0" dirty="0">
                          <a:ln>
                            <a:noFill/>
                          </a:ln>
                          <a:solidFill>
                            <a:prstClr val="black"/>
                          </a:solidFill>
                          <a:effectLst/>
                          <a:uLnTx/>
                          <a:uFillTx/>
                          <a:latin typeface="+mn-lt"/>
                          <a:ea typeface="+mn-ea"/>
                          <a:cs typeface="+mn-cs"/>
                        </a:rPr>
                        <a:t>th</a:t>
                      </a:r>
                      <a:r>
                        <a:rPr kumimoji="0" lang="en-CA" sz="800" b="1" i="0" u="none" strike="noStrike" kern="1200" cap="none" spc="0" normalizeH="0" baseline="0" noProof="0" dirty="0">
                          <a:ln>
                            <a:noFill/>
                          </a:ln>
                          <a:solidFill>
                            <a:prstClr val="black"/>
                          </a:solidFill>
                          <a:effectLst/>
                          <a:uLnTx/>
                          <a:uFillTx/>
                          <a:latin typeface="+mn-lt"/>
                          <a:ea typeface="+mn-ea"/>
                          <a:cs typeface="+mn-cs"/>
                        </a:rPr>
                        <a:t> to prepare for the new academic year*</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a:ln>
                            <a:noFill/>
                          </a:ln>
                          <a:solidFill>
                            <a:prstClr val="black"/>
                          </a:solidFill>
                          <a:effectLst/>
                          <a:uLnTx/>
                          <a:uFillTx/>
                          <a:latin typeface="+mn-lt"/>
                          <a:ea typeface="+mn-ea"/>
                          <a:cs typeface="+mn-cs"/>
                        </a:rPr>
                        <a:t>Total Cost Session 2 </a:t>
                      </a:r>
                      <a:r>
                        <a:rPr kumimoji="0" lang="en-CA" sz="1000" b="0" i="0" u="none" strike="noStrike" kern="1200" cap="none" spc="0" normalizeH="0" baseline="0" noProof="0" dirty="0">
                          <a:ln>
                            <a:noFill/>
                          </a:ln>
                          <a:solidFill>
                            <a:prstClr val="black"/>
                          </a:solidFill>
                          <a:effectLst/>
                          <a:uLnTx/>
                          <a:uFillTx/>
                          <a:latin typeface="+mn-lt"/>
                          <a:ea typeface="+mn-ea"/>
                          <a:cs typeface="+mn-cs"/>
                        </a:rPr>
                        <a:t>(Cheque dated July 29</a:t>
                      </a:r>
                      <a:r>
                        <a:rPr kumimoji="0" lang="en-CA" sz="1000" b="0" i="0" u="none" strike="noStrike" kern="1200" cap="none" spc="0" normalizeH="0" baseline="30000" noProof="0" dirty="0">
                          <a:ln>
                            <a:noFill/>
                          </a:ln>
                          <a:solidFill>
                            <a:prstClr val="black"/>
                          </a:solidFill>
                          <a:effectLst/>
                          <a:uLnTx/>
                          <a:uFillTx/>
                          <a:latin typeface="+mn-lt"/>
                          <a:ea typeface="+mn-ea"/>
                          <a:cs typeface="+mn-cs"/>
                        </a:rPr>
                        <a:t>th</a:t>
                      </a:r>
                      <a:r>
                        <a:rPr kumimoji="0" lang="en-CA" sz="1000" b="0" i="0" u="none" strike="noStrike" kern="1200" cap="none" spc="0" normalizeH="0" baseline="0" noProof="0" dirty="0">
                          <a:ln>
                            <a:noFill/>
                          </a:ln>
                          <a:solidFill>
                            <a:prstClr val="black"/>
                          </a:solidFill>
                          <a:effectLst/>
                          <a:uLnTx/>
                          <a:uFillTx/>
                          <a:latin typeface="+mn-lt"/>
                          <a:ea typeface="+mn-ea"/>
                          <a:cs typeface="+mn-cs"/>
                        </a:rPr>
                        <a:t>, 2024)   $_____________</a:t>
                      </a:r>
                      <a:endParaRPr lang="en-CA" sz="1000" u="none" strike="noStrike" dirty="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CA" sz="1000" u="none" strike="noStrike" dirty="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9033519"/>
                  </a:ext>
                </a:extLst>
              </a:tr>
            </a:tbl>
          </a:graphicData>
        </a:graphic>
      </p:graphicFrame>
      <p:cxnSp>
        <p:nvCxnSpPr>
          <p:cNvPr id="15" name="Straight Connector 14"/>
          <p:cNvCxnSpPr/>
          <p:nvPr/>
        </p:nvCxnSpPr>
        <p:spPr>
          <a:xfrm>
            <a:off x="4283968" y="540758"/>
            <a:ext cx="0" cy="5976664"/>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1030" name="Picture 6" descr="C:\Users\Leitrim Montessori P\AppData\Local\Microsoft\Windows\Temporary Internet Files\Content.IE5\51WFHO74\MC900432594[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3339795">
            <a:off x="4038291" y="1929009"/>
            <a:ext cx="554246" cy="55424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p:nvPr/>
        </p:nvPicPr>
        <p:blipFill>
          <a:blip r:embed="rId9">
            <a:extLst>
              <a:ext uri="{28A0092B-C50C-407E-A947-70E740481C1C}">
                <a14:useLocalDpi xmlns:a14="http://schemas.microsoft.com/office/drawing/2010/main" val="0"/>
              </a:ext>
            </a:extLst>
          </a:blip>
          <a:srcRect/>
          <a:stretch>
            <a:fillRect/>
          </a:stretch>
        </p:blipFill>
        <p:spPr bwMode="auto">
          <a:xfrm>
            <a:off x="5868144" y="32379"/>
            <a:ext cx="2232248" cy="1244885"/>
          </a:xfrm>
          <a:prstGeom prst="rect">
            <a:avLst/>
          </a:prstGeom>
          <a:noFill/>
          <a:ln>
            <a:noFill/>
          </a:ln>
        </p:spPr>
      </p:pic>
    </p:spTree>
    <p:extLst>
      <p:ext uri="{BB962C8B-B14F-4D97-AF65-F5344CB8AC3E}">
        <p14:creationId xmlns:p14="http://schemas.microsoft.com/office/powerpoint/2010/main" val="214256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7504" y="44624"/>
            <a:ext cx="4248471" cy="3970318"/>
          </a:xfrm>
          <a:prstGeom prst="rect">
            <a:avLst/>
          </a:prstGeom>
          <a:ln w="38100">
            <a:solidFill>
              <a:srgbClr val="00B0F0"/>
            </a:solidFill>
          </a:ln>
        </p:spPr>
        <p:txBody>
          <a:bodyPr wrap="square">
            <a:spAutoFit/>
          </a:bodyPr>
          <a:lstStyle/>
          <a:p>
            <a:r>
              <a:rPr lang="en-US" sz="1050" dirty="0">
                <a:latin typeface="Century Gothic" pitchFamily="34" charset="0"/>
              </a:rPr>
              <a:t>Dear Parents</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a:latin typeface="Century Gothic" pitchFamily="34" charset="0"/>
              </a:rPr>
              <a:t>       Welcome to the Leitrim Montessori Preschool Summer Program We are excited that your children are joining us this summer. As usual, our summer curriculum will be jam packed with activities, crafts and sports supplementing some amazing activity providers. Read on and see what we have planned for our summer students!</a:t>
            </a:r>
            <a:endParaRPr lang="en-CA" sz="1050" dirty="0">
              <a:latin typeface="Century Gothic" pitchFamily="34" charset="0"/>
            </a:endParaRPr>
          </a:p>
          <a:p>
            <a:r>
              <a:rPr lang="en-US" sz="1050" dirty="0">
                <a:latin typeface="Century Gothic" pitchFamily="34" charset="0"/>
              </a:rPr>
              <a:t>     Members of our teaching staff will be taking care of the children this summer. So, there will be familiar faces for the children and for you. Should any new personnel be required to supplement current staff, we will be sure to let you know as soon as possible.</a:t>
            </a:r>
            <a:endParaRPr lang="en-CA" sz="1050" dirty="0">
              <a:latin typeface="Century Gothic" pitchFamily="34" charset="0"/>
            </a:endParaRPr>
          </a:p>
          <a:p>
            <a:r>
              <a:rPr lang="en-US" sz="1050" dirty="0">
                <a:latin typeface="Century Gothic" pitchFamily="34" charset="0"/>
              </a:rPr>
              <a:t>     Should you have any questions, concerns, or suggestions, please do not hesitate to talk to one of the staff or myself.</a:t>
            </a:r>
            <a:endParaRPr lang="en-CA" sz="1050" dirty="0">
              <a:latin typeface="Century Gothic" pitchFamily="34" charset="0"/>
            </a:endParaRPr>
          </a:p>
          <a:p>
            <a:r>
              <a:rPr lang="en-US" sz="1050" dirty="0">
                <a:latin typeface="Century Gothic" pitchFamily="34" charset="0"/>
              </a:rPr>
              <a:t>     Once again, welcome aboard! We look forward to sharing a wonderful fun-filled summer with your child.</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a:latin typeface="Century Gothic" pitchFamily="34" charset="0"/>
              </a:rPr>
              <a:t>Sincerely, </a:t>
            </a:r>
            <a:endParaRPr lang="en-CA" sz="1050" dirty="0">
              <a:latin typeface="Century Gothic" pitchFamily="34" charset="0"/>
            </a:endParaRPr>
          </a:p>
          <a:p>
            <a:endParaRPr lang="en-US" sz="1050" dirty="0">
              <a:latin typeface="Century Gothic" pitchFamily="34" charset="0"/>
            </a:endParaRPr>
          </a:p>
          <a:p>
            <a:r>
              <a:rPr lang="en-US" sz="1050" i="1" dirty="0">
                <a:latin typeface="Script MT Bold" pitchFamily="66" charset="0"/>
              </a:rPr>
              <a:t>J.S.</a:t>
            </a:r>
            <a:br>
              <a:rPr lang="en-US" sz="1050" dirty="0">
                <a:latin typeface="Century Gothic" pitchFamily="34" charset="0"/>
              </a:rPr>
            </a:br>
            <a:endParaRPr lang="en-US" sz="1050" dirty="0">
              <a:latin typeface="Century Gothic" pitchFamily="34" charset="0"/>
            </a:endParaRPr>
          </a:p>
          <a:p>
            <a:r>
              <a:rPr lang="en-US" sz="1050" dirty="0">
                <a:latin typeface="Century Gothic" pitchFamily="34" charset="0"/>
              </a:rPr>
              <a:t>June Samson</a:t>
            </a:r>
            <a:br>
              <a:rPr lang="en-US" sz="1050" dirty="0">
                <a:latin typeface="Century Gothic" pitchFamily="34" charset="0"/>
              </a:rPr>
            </a:br>
            <a:r>
              <a:rPr lang="en-US" sz="1050" dirty="0">
                <a:latin typeface="Century Gothic" pitchFamily="34" charset="0"/>
              </a:rPr>
              <a:t>Managing Director</a:t>
            </a:r>
            <a:endParaRPr lang="en-CA" sz="1050" dirty="0">
              <a:latin typeface="Century Gothic" pitchFamily="34" charset="0"/>
            </a:endParaRPr>
          </a:p>
        </p:txBody>
      </p:sp>
      <p:sp>
        <p:nvSpPr>
          <p:cNvPr id="9" name="Rectangle 8"/>
          <p:cNvSpPr/>
          <p:nvPr/>
        </p:nvSpPr>
        <p:spPr>
          <a:xfrm>
            <a:off x="107504" y="4221088"/>
            <a:ext cx="4248472" cy="2400657"/>
          </a:xfrm>
          <a:prstGeom prst="rect">
            <a:avLst/>
          </a:prstGeom>
          <a:ln w="38100">
            <a:solidFill>
              <a:srgbClr val="00B050"/>
            </a:solidFill>
          </a:ln>
        </p:spPr>
        <p:txBody>
          <a:bodyPr wrap="square">
            <a:spAutoFit/>
          </a:bodyPr>
          <a:lstStyle/>
          <a:p>
            <a:pPr algn="ctr"/>
            <a:r>
              <a:rPr lang="en-US" sz="1200" b="1" dirty="0">
                <a:latin typeface="Century Gothic" pitchFamily="34" charset="0"/>
              </a:rPr>
              <a:t>We have some fantastic </a:t>
            </a:r>
            <a:br>
              <a:rPr lang="en-US" sz="1200" b="1" dirty="0">
                <a:latin typeface="Century Gothic" pitchFamily="34" charset="0"/>
              </a:rPr>
            </a:br>
            <a:r>
              <a:rPr lang="en-US" sz="1200" b="1" dirty="0">
                <a:latin typeface="Century Gothic" pitchFamily="34" charset="0"/>
              </a:rPr>
              <a:t>activities planned for this summer </a:t>
            </a:r>
            <a:r>
              <a:rPr lang="en-US" sz="1200" b="1" dirty="0">
                <a:latin typeface="Century Gothic" pitchFamily="34" charset="0"/>
                <a:sym typeface="Wingdings" pitchFamily="2" charset="2"/>
              </a:rPr>
              <a:t></a:t>
            </a:r>
            <a:endParaRPr lang="en-CA" sz="1200" dirty="0">
              <a:latin typeface="Century Gothic" pitchFamily="34" charset="0"/>
            </a:endParaRPr>
          </a:p>
          <a:p>
            <a:r>
              <a:rPr lang="en-US" sz="1050" dirty="0">
                <a:latin typeface="Century Gothic" pitchFamily="34" charset="0"/>
              </a:rPr>
              <a:t>Every week the providers will vary their presentations so every moment will be fun-filled, creative and hands-on. In addition, our experienced staff will build on these presentations to offer great crafts, sports and independent play activities. So come  and join us at LMP Summer Camp to “Play and Learn through Experience”.</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b="1" dirty="0">
                <a:latin typeface="Century Gothic" pitchFamily="34" charset="0"/>
              </a:rPr>
              <a:t>MONDAY:</a:t>
            </a:r>
            <a:r>
              <a:rPr lang="en-US" sz="1050" dirty="0">
                <a:latin typeface="Century Gothic" pitchFamily="34" charset="0"/>
              </a:rPr>
              <a:t>	</a:t>
            </a:r>
            <a:r>
              <a:rPr lang="en-CA" sz="1050" dirty="0">
                <a:latin typeface="Century Gothic" pitchFamily="34" charset="0"/>
              </a:rPr>
              <a:t>Theme Adventure Day</a:t>
            </a:r>
            <a:br>
              <a:rPr lang="en-CA" sz="1050" dirty="0">
                <a:latin typeface="Century Gothic" pitchFamily="34" charset="0"/>
              </a:rPr>
            </a:br>
            <a:r>
              <a:rPr lang="en-US" sz="1050" b="1" dirty="0">
                <a:latin typeface="Century Gothic" pitchFamily="34" charset="0"/>
              </a:rPr>
              <a:t>TUESDAY:</a:t>
            </a:r>
            <a:r>
              <a:rPr lang="en-US" sz="1050" dirty="0">
                <a:latin typeface="Century Gothic" pitchFamily="34" charset="0"/>
              </a:rPr>
              <a:t>	French/Sports Day</a:t>
            </a:r>
            <a:endParaRPr lang="en-CA" sz="1050" dirty="0">
              <a:latin typeface="Century Gothic" pitchFamily="34" charset="0"/>
            </a:endParaRPr>
          </a:p>
          <a:p>
            <a:r>
              <a:rPr lang="en-US" sz="1050" b="1" dirty="0">
                <a:latin typeface="Century Gothic" pitchFamily="34" charset="0"/>
              </a:rPr>
              <a:t>WEDNESDAY:</a:t>
            </a:r>
            <a:r>
              <a:rPr lang="en-US" sz="1050" dirty="0">
                <a:latin typeface="Century Gothic" pitchFamily="34" charset="0"/>
              </a:rPr>
              <a:t>	Ray’s Reptiles/</a:t>
            </a:r>
            <a:r>
              <a:rPr lang="en-US" sz="1050">
                <a:latin typeface="Century Gothic" pitchFamily="34" charset="0"/>
              </a:rPr>
              <a:t>Starr Gymnastics</a:t>
            </a:r>
            <a:br>
              <a:rPr lang="en-US" sz="1050">
                <a:latin typeface="Century Gothic" pitchFamily="34" charset="0"/>
              </a:rPr>
            </a:br>
            <a:r>
              <a:rPr lang="en-US" sz="1050" b="1">
                <a:latin typeface="Century Gothic" pitchFamily="34" charset="0"/>
              </a:rPr>
              <a:t>THURSDAY</a:t>
            </a:r>
            <a:r>
              <a:rPr lang="en-US" sz="1050" b="1" dirty="0">
                <a:latin typeface="Century Gothic" pitchFamily="34" charset="0"/>
              </a:rPr>
              <a:t>:</a:t>
            </a:r>
            <a:r>
              <a:rPr lang="en-US" sz="1050" dirty="0">
                <a:latin typeface="Century Gothic" pitchFamily="34" charset="0"/>
              </a:rPr>
              <a:t>	Music and Movement</a:t>
            </a:r>
            <a:br>
              <a:rPr lang="en-US" sz="1050" dirty="0">
                <a:latin typeface="Century Gothic" pitchFamily="34" charset="0"/>
              </a:rPr>
            </a:br>
            <a:r>
              <a:rPr lang="en-US" sz="1050" b="1" dirty="0">
                <a:latin typeface="Century Gothic" pitchFamily="34" charset="0"/>
              </a:rPr>
              <a:t>FRIDAY:  </a:t>
            </a:r>
            <a:r>
              <a:rPr lang="en-US" sz="1050" dirty="0">
                <a:latin typeface="Century Gothic" pitchFamily="34" charset="0"/>
              </a:rPr>
              <a:t>	Craft Day/Show and Tell</a:t>
            </a:r>
            <a:endParaRPr lang="en-CA" sz="1050" dirty="0">
              <a:latin typeface="Century Gothic" pitchFamily="34" charset="0"/>
            </a:endParaRPr>
          </a:p>
        </p:txBody>
      </p:sp>
      <p:sp>
        <p:nvSpPr>
          <p:cNvPr id="10" name="Rectangle 9"/>
          <p:cNvSpPr/>
          <p:nvPr/>
        </p:nvSpPr>
        <p:spPr>
          <a:xfrm>
            <a:off x="4788024" y="1657538"/>
            <a:ext cx="4104456" cy="4824398"/>
          </a:xfrm>
          <a:prstGeom prst="rect">
            <a:avLst/>
          </a:prstGeom>
          <a:ln w="38100">
            <a:solidFill>
              <a:srgbClr val="FF0000"/>
            </a:solidFill>
          </a:ln>
        </p:spPr>
        <p:txBody>
          <a:bodyPr wrap="square">
            <a:spAutoFit/>
          </a:bodyPr>
          <a:lstStyle/>
          <a:p>
            <a:r>
              <a:rPr lang="en-US" sz="1050" b="1" u="sng" dirty="0">
                <a:latin typeface="Century Gothic" pitchFamily="34" charset="0"/>
              </a:rPr>
              <a:t>LUNCH</a:t>
            </a:r>
            <a:r>
              <a:rPr lang="en-US" sz="1050" dirty="0">
                <a:latin typeface="Century Gothic" pitchFamily="34" charset="0"/>
              </a:rPr>
              <a:t>: Parents are responsible for providing lunch for their children, making sure that it is nutritious (NO CANDY PLEASE). There is a microwave to heat up lunches. Morning and afternoon snack will be provided by the school. Please be reminded that the school is </a:t>
            </a:r>
            <a:r>
              <a:rPr lang="en-US" sz="1050" b="1" dirty="0">
                <a:latin typeface="Century Gothic" pitchFamily="34" charset="0"/>
              </a:rPr>
              <a:t>whole egg/peanut/nut</a:t>
            </a:r>
            <a:r>
              <a:rPr lang="en-US" sz="1050" dirty="0">
                <a:latin typeface="Century Gothic" pitchFamily="34" charset="0"/>
              </a:rPr>
              <a:t> free.</a:t>
            </a:r>
          </a:p>
          <a:p>
            <a:endParaRPr lang="en-US" sz="1050" b="1" u="sng" dirty="0">
              <a:latin typeface="Century Gothic" pitchFamily="34" charset="0"/>
            </a:endParaRPr>
          </a:p>
          <a:p>
            <a:r>
              <a:rPr lang="en-US" sz="1050" b="1" u="sng" dirty="0">
                <a:latin typeface="Century Gothic" pitchFamily="34" charset="0"/>
              </a:rPr>
              <a:t>SUPPLIES</a:t>
            </a:r>
            <a:r>
              <a:rPr lang="en-US" sz="1050" dirty="0">
                <a:latin typeface="Century Gothic" pitchFamily="34" charset="0"/>
              </a:rPr>
              <a:t>: </a:t>
            </a:r>
          </a:p>
          <a:p>
            <a:r>
              <a:rPr lang="en-US" sz="1050" dirty="0">
                <a:latin typeface="Century Gothic" pitchFamily="34" charset="0"/>
              </a:rPr>
              <a:t>The children will require the following items:</a:t>
            </a:r>
            <a:br>
              <a:rPr lang="en-US" sz="1050" dirty="0">
                <a:latin typeface="Century Gothic" pitchFamily="34" charset="0"/>
              </a:rPr>
            </a:br>
            <a:r>
              <a:rPr lang="en-US" sz="1050" dirty="0">
                <a:latin typeface="Century Gothic" pitchFamily="34" charset="0"/>
              </a:rPr>
              <a:t>-   Change of clothing	-   Sun Hat</a:t>
            </a:r>
          </a:p>
          <a:p>
            <a:pPr marL="171450" indent="-171450">
              <a:buFontTx/>
              <a:buChar char="-"/>
            </a:pPr>
            <a:r>
              <a:rPr lang="en-US" sz="1050" dirty="0">
                <a:latin typeface="Century Gothic" pitchFamily="34" charset="0"/>
              </a:rPr>
              <a:t>Rubber boots and coat	-   Sunscreen	</a:t>
            </a:r>
          </a:p>
          <a:p>
            <a:pPr marL="171450" indent="-171450">
              <a:buFontTx/>
              <a:buChar char="-"/>
            </a:pPr>
            <a:r>
              <a:rPr lang="en-US" sz="1050" dirty="0">
                <a:latin typeface="Century Gothic" pitchFamily="34" charset="0"/>
              </a:rPr>
              <a:t>Indoor/outdoor shoes	-   Water bottle</a:t>
            </a:r>
            <a:r>
              <a:rPr lang="en-CA" sz="1050" dirty="0">
                <a:latin typeface="Century Gothic" pitchFamily="34" charset="0"/>
              </a:rPr>
              <a:t>/</a:t>
            </a:r>
            <a:r>
              <a:rPr lang="en-US" sz="1050" dirty="0">
                <a:latin typeface="Century Gothic" pitchFamily="34" charset="0"/>
              </a:rPr>
              <a:t>container</a:t>
            </a:r>
          </a:p>
          <a:p>
            <a:pPr marL="171450" indent="-171450">
              <a:buFontTx/>
              <a:buChar char="-"/>
            </a:pPr>
            <a:r>
              <a:rPr lang="en-US" sz="1050" dirty="0">
                <a:latin typeface="Century Gothic" pitchFamily="34" charset="0"/>
              </a:rPr>
              <a:t>Bathing suit/towel</a:t>
            </a:r>
          </a:p>
          <a:p>
            <a:pPr algn="ctr"/>
            <a:r>
              <a:rPr lang="en-US" sz="1050" b="1" dirty="0">
                <a:latin typeface="Century Gothic" pitchFamily="34" charset="0"/>
              </a:rPr>
              <a:t>*ALL ITEMS MUST BE LABELLED WITH YOUR CHILD’S NAME*</a:t>
            </a:r>
          </a:p>
          <a:p>
            <a:pPr marL="171450" indent="-171450">
              <a:buFontTx/>
              <a:buChar char="-"/>
            </a:pPr>
            <a:endParaRPr lang="en-CA" sz="1050" dirty="0">
              <a:latin typeface="Century Gothic" pitchFamily="34" charset="0"/>
            </a:endParaRPr>
          </a:p>
          <a:p>
            <a:r>
              <a:rPr lang="en-US" sz="1050" b="1" u="sng" dirty="0">
                <a:latin typeface="Century Gothic" pitchFamily="34" charset="0"/>
              </a:rPr>
              <a:t>DROP-OFF AND PICK-UP TIMES: </a:t>
            </a:r>
            <a:br>
              <a:rPr lang="en-US" sz="1050" b="1" u="sng" dirty="0">
                <a:latin typeface="Century Gothic" pitchFamily="34" charset="0"/>
              </a:rPr>
            </a:br>
            <a:r>
              <a:rPr lang="en-US" sz="1050" dirty="0">
                <a:latin typeface="Century Gothic" pitchFamily="34" charset="0"/>
              </a:rPr>
              <a:t>Morning drop-off time is between 7:30 and 9:00am. Morning pick up is at 12:00pm, and the evening pick-up time is from:  4:00 – 5:15pm. The school closes at 5:15pm. All absences must be reported. There is no reimbursement for absenteeism.</a:t>
            </a:r>
            <a:endParaRPr lang="en-CA" sz="1050" dirty="0">
              <a:latin typeface="Century Gothic" pitchFamily="34" charset="0"/>
            </a:endParaRPr>
          </a:p>
          <a:p>
            <a:endParaRPr lang="en-US" sz="1050" b="1" u="sng" dirty="0">
              <a:latin typeface="Century Gothic" pitchFamily="34" charset="0"/>
            </a:endParaRPr>
          </a:p>
          <a:p>
            <a:r>
              <a:rPr lang="en-US" sz="1050" b="1" u="sng" dirty="0">
                <a:latin typeface="Century Gothic" pitchFamily="34" charset="0"/>
              </a:rPr>
              <a:t>POLICIES AND PROCEDURES</a:t>
            </a:r>
            <a:r>
              <a:rPr lang="en-US" sz="1050" b="1" dirty="0">
                <a:latin typeface="Century Gothic" pitchFamily="34" charset="0"/>
              </a:rPr>
              <a:t>: </a:t>
            </a:r>
            <a:br>
              <a:rPr lang="en-US" sz="1050" b="1" dirty="0">
                <a:latin typeface="Century Gothic" pitchFamily="34" charset="0"/>
              </a:rPr>
            </a:br>
            <a:r>
              <a:rPr lang="en-US" sz="1050" dirty="0">
                <a:latin typeface="Century Gothic" pitchFamily="34" charset="0"/>
              </a:rPr>
              <a:t>The LMP Summer Program follows the same Policies and Procedures as the regular school year. These Policies and Procedures for such things as allergies, sickness and administration of medicine, are the same and must be conformed with as usual. </a:t>
            </a:r>
          </a:p>
          <a:p>
            <a:r>
              <a:rPr lang="en-US" sz="800" b="1" dirty="0">
                <a:latin typeface="Century Gothic" pitchFamily="34" charset="0"/>
              </a:rPr>
              <a:t>NOTE: If enrollment is low for any week of the program, LMP reserves the right to cancel the program for that week.  </a:t>
            </a:r>
            <a:br>
              <a:rPr lang="en-US" sz="800" b="1" dirty="0">
                <a:latin typeface="Century Gothic" pitchFamily="34" charset="0"/>
              </a:rPr>
            </a:br>
            <a:r>
              <a:rPr lang="en-US" sz="800" b="1" dirty="0">
                <a:latin typeface="Century Gothic" pitchFamily="34" charset="0"/>
              </a:rPr>
              <a:t>To date, we have never had to cancel any weeks.</a:t>
            </a:r>
          </a:p>
        </p:txBody>
      </p:sp>
      <p:sp>
        <p:nvSpPr>
          <p:cNvPr id="11" name="Rectangle 10"/>
          <p:cNvSpPr/>
          <p:nvPr/>
        </p:nvSpPr>
        <p:spPr>
          <a:xfrm>
            <a:off x="4788024" y="44626"/>
            <a:ext cx="4104456" cy="1546577"/>
          </a:xfrm>
          <a:prstGeom prst="rect">
            <a:avLst/>
          </a:prstGeom>
          <a:ln w="38100">
            <a:solidFill>
              <a:srgbClr val="FFFF00"/>
            </a:solidFill>
          </a:ln>
        </p:spPr>
        <p:txBody>
          <a:bodyPr wrap="square">
            <a:spAutoFit/>
          </a:bodyPr>
          <a:lstStyle/>
          <a:p>
            <a:r>
              <a:rPr lang="en-US" sz="1050" b="1" u="sng" dirty="0">
                <a:latin typeface="Century Gothic" pitchFamily="34" charset="0"/>
              </a:rPr>
              <a:t>DAILY ROUTINE</a:t>
            </a:r>
            <a:endParaRPr lang="en-CA" sz="1050" dirty="0">
              <a:latin typeface="Century Gothic" pitchFamily="34" charset="0"/>
            </a:endParaRPr>
          </a:p>
          <a:p>
            <a:r>
              <a:rPr lang="en-US" sz="1050" dirty="0">
                <a:latin typeface="Century Gothic" pitchFamily="34" charset="0"/>
              </a:rPr>
              <a:t>7:30 - 10:00 	Drop off/ Outdoor play and snack</a:t>
            </a:r>
            <a:br>
              <a:rPr lang="en-US" sz="1050" dirty="0">
                <a:latin typeface="Century Gothic" pitchFamily="34" charset="0"/>
              </a:rPr>
            </a:br>
            <a:r>
              <a:rPr lang="en-US" sz="1050" dirty="0">
                <a:latin typeface="Century Gothic" pitchFamily="34" charset="0"/>
              </a:rPr>
              <a:t>10:00 - 11:00 	SPECIAL PRESENTATION</a:t>
            </a:r>
            <a:br>
              <a:rPr lang="en-US" sz="1050" dirty="0">
                <a:latin typeface="Century Gothic" pitchFamily="34" charset="0"/>
              </a:rPr>
            </a:br>
            <a:r>
              <a:rPr lang="en-US" sz="1050" dirty="0">
                <a:latin typeface="Century Gothic" pitchFamily="34" charset="0"/>
              </a:rPr>
              <a:t>11:00 -12:00 	Lunch</a:t>
            </a:r>
            <a:br>
              <a:rPr lang="en-US" sz="1050" dirty="0">
                <a:latin typeface="Century Gothic" pitchFamily="34" charset="0"/>
              </a:rPr>
            </a:br>
            <a:r>
              <a:rPr lang="en-US" sz="1050" dirty="0">
                <a:latin typeface="Century Gothic" pitchFamily="34" charset="0"/>
              </a:rPr>
              <a:t>12:00 – 1:00	Quiet Activities/Crafts (12:00-2:15 Sleepers)</a:t>
            </a:r>
            <a:br>
              <a:rPr lang="en-US" sz="1050" dirty="0">
                <a:latin typeface="Century Gothic" pitchFamily="34" charset="0"/>
              </a:rPr>
            </a:br>
            <a:r>
              <a:rPr lang="en-US" sz="1050" dirty="0">
                <a:latin typeface="Century Gothic" pitchFamily="34" charset="0"/>
              </a:rPr>
              <a:t>1:00 - 2:00  	Rest Time/ Library Time</a:t>
            </a:r>
          </a:p>
          <a:p>
            <a:r>
              <a:rPr lang="en-US" sz="1050" dirty="0">
                <a:latin typeface="Century Gothic" pitchFamily="34" charset="0"/>
              </a:rPr>
              <a:t>2:00 – 2:45	Indoor play/ Sunscreen </a:t>
            </a:r>
            <a:br>
              <a:rPr lang="en-US" sz="1050" dirty="0">
                <a:latin typeface="Century Gothic" pitchFamily="34" charset="0"/>
              </a:rPr>
            </a:br>
            <a:r>
              <a:rPr lang="en-US" sz="1050" dirty="0">
                <a:latin typeface="Century Gothic" pitchFamily="34" charset="0"/>
              </a:rPr>
              <a:t>2:45 – 3:15 	Snack</a:t>
            </a:r>
            <a:br>
              <a:rPr lang="en-US" sz="1050" dirty="0">
                <a:latin typeface="Century Gothic" pitchFamily="34" charset="0"/>
              </a:rPr>
            </a:br>
            <a:r>
              <a:rPr lang="en-US" sz="1050" dirty="0">
                <a:latin typeface="Century Gothic" pitchFamily="34" charset="0"/>
              </a:rPr>
              <a:t>3:15 – 5:15 	Outdoor Play/ Pick-Up </a:t>
            </a:r>
            <a:endParaRPr lang="en-CA" sz="1050" dirty="0">
              <a:latin typeface="Century Gothic" pitchFamily="34" charset="0"/>
            </a:endParaRPr>
          </a:p>
        </p:txBody>
      </p:sp>
    </p:spTree>
    <p:extLst>
      <p:ext uri="{BB962C8B-B14F-4D97-AF65-F5344CB8AC3E}">
        <p14:creationId xmlns:p14="http://schemas.microsoft.com/office/powerpoint/2010/main" val="2063962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TotalTime>
  <Words>1002</Words>
  <Application>Microsoft Office PowerPoint</Application>
  <PresentationFormat>Letter Paper (8.5x11 in)</PresentationFormat>
  <Paragraphs>148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Century Gothic</vt:lpstr>
      <vt:lpstr>Script MT Bold</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LMP</dc:creator>
  <cp:lastModifiedBy>Leitrim Montessori</cp:lastModifiedBy>
  <cp:revision>119</cp:revision>
  <cp:lastPrinted>2021-06-02T13:47:10Z</cp:lastPrinted>
  <dcterms:created xsi:type="dcterms:W3CDTF">2010-12-03T15:03:14Z</dcterms:created>
  <dcterms:modified xsi:type="dcterms:W3CDTF">2024-01-23T18:54:53Z</dcterms:modified>
</cp:coreProperties>
</file>